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3"/>
  </p:notesMasterIdLst>
  <p:handoutMasterIdLst>
    <p:handoutMasterId r:id="rId34"/>
  </p:handoutMasterIdLst>
  <p:sldIdLst>
    <p:sldId id="259" r:id="rId2"/>
    <p:sldId id="258" r:id="rId3"/>
    <p:sldId id="260" r:id="rId4"/>
    <p:sldId id="274" r:id="rId5"/>
    <p:sldId id="256" r:id="rId6"/>
    <p:sldId id="261" r:id="rId7"/>
    <p:sldId id="263" r:id="rId8"/>
    <p:sldId id="262" r:id="rId9"/>
    <p:sldId id="277" r:id="rId10"/>
    <p:sldId id="266" r:id="rId11"/>
    <p:sldId id="265" r:id="rId12"/>
    <p:sldId id="278" r:id="rId13"/>
    <p:sldId id="271" r:id="rId14"/>
    <p:sldId id="279" r:id="rId15"/>
    <p:sldId id="280" r:id="rId16"/>
    <p:sldId id="281" r:id="rId17"/>
    <p:sldId id="282" r:id="rId18"/>
    <p:sldId id="283" r:id="rId19"/>
    <p:sldId id="284" r:id="rId20"/>
    <p:sldId id="285" r:id="rId21"/>
    <p:sldId id="286" r:id="rId22"/>
    <p:sldId id="289" r:id="rId23"/>
    <p:sldId id="290" r:id="rId24"/>
    <p:sldId id="287" r:id="rId25"/>
    <p:sldId id="288" r:id="rId26"/>
    <p:sldId id="267" r:id="rId27"/>
    <p:sldId id="268" r:id="rId28"/>
    <p:sldId id="270" r:id="rId29"/>
    <p:sldId id="269" r:id="rId30"/>
    <p:sldId id="273"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0" autoAdjust="0"/>
    <p:restoredTop sz="84410" autoAdjust="0"/>
  </p:normalViewPr>
  <p:slideViewPr>
    <p:cSldViewPr snapToGrid="0">
      <p:cViewPr varScale="1">
        <p:scale>
          <a:sx n="61" d="100"/>
          <a:sy n="61" d="100"/>
        </p:scale>
        <p:origin x="123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201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3D8B43-867A-40A9-8960-07C357193B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7DE583-B30F-4A29-97D0-0CE1B49747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B48EF-324E-4FD3-9046-5DB9AFDF1268}" type="datetimeFigureOut">
              <a:rPr lang="en-US" smtClean="0"/>
              <a:t>4/25/2020</a:t>
            </a:fld>
            <a:endParaRPr lang="en-US"/>
          </a:p>
        </p:txBody>
      </p:sp>
      <p:sp>
        <p:nvSpPr>
          <p:cNvPr id="4" name="Footer Placeholder 3">
            <a:extLst>
              <a:ext uri="{FF2B5EF4-FFF2-40B4-BE49-F238E27FC236}">
                <a16:creationId xmlns:a16="http://schemas.microsoft.com/office/drawing/2014/main" id="{E54C78FA-1288-4B25-A8DF-C43BC2165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5" name="Slide Number Placeholder 4">
            <a:extLst>
              <a:ext uri="{FF2B5EF4-FFF2-40B4-BE49-F238E27FC236}">
                <a16:creationId xmlns:a16="http://schemas.microsoft.com/office/drawing/2014/main" id="{242CB04A-3752-403A-8B1F-2983EE8E39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01329-D960-4ACD-A85C-6444BE386FDE}" type="slidenum">
              <a:rPr lang="en-US" smtClean="0"/>
              <a:t>‹#›</a:t>
            </a:fld>
            <a:endParaRPr lang="en-US"/>
          </a:p>
        </p:txBody>
      </p:sp>
    </p:spTree>
    <p:extLst>
      <p:ext uri="{BB962C8B-B14F-4D97-AF65-F5344CB8AC3E}">
        <p14:creationId xmlns:p14="http://schemas.microsoft.com/office/powerpoint/2010/main" val="16979639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F8FAB-ACD7-49CB-979A-D162A5C84610}"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A0601-CB0E-440F-B9B5-DEE94D71B42A}" type="slidenum">
              <a:rPr lang="en-US" smtClean="0"/>
              <a:t>‹#›</a:t>
            </a:fld>
            <a:endParaRPr lang="en-US"/>
          </a:p>
        </p:txBody>
      </p:sp>
    </p:spTree>
    <p:extLst>
      <p:ext uri="{BB962C8B-B14F-4D97-AF65-F5344CB8AC3E}">
        <p14:creationId xmlns:p14="http://schemas.microsoft.com/office/powerpoint/2010/main" val="684646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a:t>
            </a:fld>
            <a:endParaRPr lang="en-US"/>
          </a:p>
        </p:txBody>
      </p:sp>
    </p:spTree>
    <p:extLst>
      <p:ext uri="{BB962C8B-B14F-4D97-AF65-F5344CB8AC3E}">
        <p14:creationId xmlns:p14="http://schemas.microsoft.com/office/powerpoint/2010/main" val="357937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Describe the exploration and cleanup process</a:t>
            </a:r>
          </a:p>
          <a:p>
            <a:pPr>
              <a:lnSpc>
                <a:spcPct val="90000"/>
              </a:lnSpc>
            </a:pPr>
            <a:r>
              <a:rPr lang="en-US" dirty="0">
                <a:solidFill>
                  <a:schemeClr val="tx1"/>
                </a:solidFill>
              </a:rPr>
              <a:t>Discuss insights you had while exploring the data that you didn't anticipate</a:t>
            </a:r>
          </a:p>
          <a:p>
            <a:pPr>
              <a:lnSpc>
                <a:spcPct val="90000"/>
              </a:lnSpc>
            </a:pPr>
            <a:r>
              <a:rPr lang="en-US" dirty="0">
                <a:solidFill>
                  <a:schemeClr val="tx1"/>
                </a:solidFill>
              </a:rPr>
              <a:t>Discuss any problems that arose after exploring the data, and how you resolved them</a:t>
            </a:r>
          </a:p>
          <a:p>
            <a:pPr>
              <a:lnSpc>
                <a:spcPct val="90000"/>
              </a:lnSpc>
            </a:pPr>
            <a:r>
              <a:rPr lang="en-US" dirty="0">
                <a:solidFill>
                  <a:schemeClr val="tx1"/>
                </a:solidFill>
              </a:rPr>
              <a:t>Present and discuss interesting figures developed during exploration,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10</a:t>
            </a:fld>
            <a:endParaRPr lang="en-US"/>
          </a:p>
        </p:txBody>
      </p:sp>
    </p:spTree>
    <p:extLst>
      <p:ext uri="{BB962C8B-B14F-4D97-AF65-F5344CB8AC3E}">
        <p14:creationId xmlns:p14="http://schemas.microsoft.com/office/powerpoint/2010/main" val="376950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11</a:t>
            </a:fld>
            <a:endParaRPr lang="en-US"/>
          </a:p>
        </p:txBody>
      </p:sp>
    </p:spTree>
    <p:extLst>
      <p:ext uri="{BB962C8B-B14F-4D97-AF65-F5344CB8AC3E}">
        <p14:creationId xmlns:p14="http://schemas.microsoft.com/office/powerpoint/2010/main" val="525293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12</a:t>
            </a:fld>
            <a:endParaRPr lang="en-US"/>
          </a:p>
        </p:txBody>
      </p:sp>
    </p:spTree>
    <p:extLst>
      <p:ext uri="{BB962C8B-B14F-4D97-AF65-F5344CB8AC3E}">
        <p14:creationId xmlns:p14="http://schemas.microsoft.com/office/powerpoint/2010/main" val="20316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13</a:t>
            </a:fld>
            <a:endParaRPr lang="en-US"/>
          </a:p>
        </p:txBody>
      </p:sp>
    </p:spTree>
    <p:extLst>
      <p:ext uri="{BB962C8B-B14F-4D97-AF65-F5344CB8AC3E}">
        <p14:creationId xmlns:p14="http://schemas.microsoft.com/office/powerpoint/2010/main" val="214669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15</a:t>
            </a:fld>
            <a:endParaRPr lang="en-US"/>
          </a:p>
        </p:txBody>
      </p:sp>
    </p:spTree>
    <p:extLst>
      <p:ext uri="{BB962C8B-B14F-4D97-AF65-F5344CB8AC3E}">
        <p14:creationId xmlns:p14="http://schemas.microsoft.com/office/powerpoint/2010/main" val="347040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17</a:t>
            </a:fld>
            <a:endParaRPr lang="en-US"/>
          </a:p>
        </p:txBody>
      </p:sp>
    </p:spTree>
    <p:extLst>
      <p:ext uri="{BB962C8B-B14F-4D97-AF65-F5344CB8AC3E}">
        <p14:creationId xmlns:p14="http://schemas.microsoft.com/office/powerpoint/2010/main" val="302368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18</a:t>
            </a:fld>
            <a:endParaRPr lang="en-US"/>
          </a:p>
        </p:txBody>
      </p:sp>
    </p:spTree>
    <p:extLst>
      <p:ext uri="{BB962C8B-B14F-4D97-AF65-F5344CB8AC3E}">
        <p14:creationId xmlns:p14="http://schemas.microsoft.com/office/powerpoint/2010/main" val="982342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a baseline, lets first look at how Minnesota compares Nationally for State Population, Total Test Results, and Deaths?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19</a:t>
            </a:fld>
            <a:endParaRPr lang="en-US"/>
          </a:p>
        </p:txBody>
      </p:sp>
    </p:spTree>
    <p:extLst>
      <p:ext uri="{BB962C8B-B14F-4D97-AF65-F5344CB8AC3E}">
        <p14:creationId xmlns:p14="http://schemas.microsoft.com/office/powerpoint/2010/main" val="2398841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Total Test Results, Positive, and Negative infections?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20</a:t>
            </a:fld>
            <a:endParaRPr lang="en-US"/>
          </a:p>
        </p:txBody>
      </p:sp>
    </p:spTree>
    <p:extLst>
      <p:ext uri="{BB962C8B-B14F-4D97-AF65-F5344CB8AC3E}">
        <p14:creationId xmlns:p14="http://schemas.microsoft.com/office/powerpoint/2010/main" val="335002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21</a:t>
            </a:fld>
            <a:endParaRPr lang="en-US"/>
          </a:p>
        </p:txBody>
      </p:sp>
    </p:spTree>
    <p:extLst>
      <p:ext uri="{BB962C8B-B14F-4D97-AF65-F5344CB8AC3E}">
        <p14:creationId xmlns:p14="http://schemas.microsoft.com/office/powerpoint/2010/main" val="229797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a:t>
            </a:fld>
            <a:endParaRPr lang="en-US"/>
          </a:p>
        </p:txBody>
      </p:sp>
    </p:spTree>
    <p:extLst>
      <p:ext uri="{BB962C8B-B14F-4D97-AF65-F5344CB8AC3E}">
        <p14:creationId xmlns:p14="http://schemas.microsoft.com/office/powerpoint/2010/main" val="79230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22</a:t>
            </a:fld>
            <a:endParaRPr lang="en-US"/>
          </a:p>
        </p:txBody>
      </p:sp>
    </p:spTree>
    <p:extLst>
      <p:ext uri="{BB962C8B-B14F-4D97-AF65-F5344CB8AC3E}">
        <p14:creationId xmlns:p14="http://schemas.microsoft.com/office/powerpoint/2010/main" val="3328826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23</a:t>
            </a:fld>
            <a:endParaRPr lang="en-US"/>
          </a:p>
        </p:txBody>
      </p:sp>
    </p:spTree>
    <p:extLst>
      <p:ext uri="{BB962C8B-B14F-4D97-AF65-F5344CB8AC3E}">
        <p14:creationId xmlns:p14="http://schemas.microsoft.com/office/powerpoint/2010/main" val="103210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24</a:t>
            </a:fld>
            <a:endParaRPr lang="en-US"/>
          </a:p>
        </p:txBody>
      </p:sp>
    </p:spTree>
    <p:extLst>
      <p:ext uri="{BB962C8B-B14F-4D97-AF65-F5344CB8AC3E}">
        <p14:creationId xmlns:p14="http://schemas.microsoft.com/office/powerpoint/2010/main" val="4225243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25</a:t>
            </a:fld>
            <a:endParaRPr lang="en-US"/>
          </a:p>
        </p:txBody>
      </p:sp>
    </p:spTree>
    <p:extLst>
      <p:ext uri="{BB962C8B-B14F-4D97-AF65-F5344CB8AC3E}">
        <p14:creationId xmlns:p14="http://schemas.microsoft.com/office/powerpoint/2010/main" val="2399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26</a:t>
            </a:fld>
            <a:endParaRPr lang="en-US"/>
          </a:p>
        </p:txBody>
      </p:sp>
    </p:spTree>
    <p:extLst>
      <p:ext uri="{BB962C8B-B14F-4D97-AF65-F5344CB8AC3E}">
        <p14:creationId xmlns:p14="http://schemas.microsoft.com/office/powerpoint/2010/main" val="145604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27</a:t>
            </a:fld>
            <a:endParaRPr lang="en-US"/>
          </a:p>
        </p:txBody>
      </p:sp>
    </p:spTree>
    <p:extLst>
      <p:ext uri="{BB962C8B-B14F-4D97-AF65-F5344CB8AC3E}">
        <p14:creationId xmlns:p14="http://schemas.microsoft.com/office/powerpoint/2010/main" val="68035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28</a:t>
            </a:fld>
            <a:endParaRPr lang="en-US"/>
          </a:p>
        </p:txBody>
      </p:sp>
    </p:spTree>
    <p:extLst>
      <p:ext uri="{BB962C8B-B14F-4D97-AF65-F5344CB8AC3E}">
        <p14:creationId xmlns:p14="http://schemas.microsoft.com/office/powerpoint/2010/main" val="83902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Open-floor Q&amp;A with the audience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29</a:t>
            </a:fld>
            <a:endParaRPr lang="en-US"/>
          </a:p>
        </p:txBody>
      </p:sp>
    </p:spTree>
    <p:extLst>
      <p:ext uri="{BB962C8B-B14F-4D97-AF65-F5344CB8AC3E}">
        <p14:creationId xmlns:p14="http://schemas.microsoft.com/office/powerpoint/2010/main" val="339129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 </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30</a:t>
            </a:fld>
            <a:endParaRPr lang="en-US"/>
          </a:p>
        </p:txBody>
      </p:sp>
    </p:spTree>
    <p:extLst>
      <p:ext uri="{BB962C8B-B14F-4D97-AF65-F5344CB8AC3E}">
        <p14:creationId xmlns:p14="http://schemas.microsoft.com/office/powerpoint/2010/main" val="27894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31</a:t>
            </a:fld>
            <a:endParaRPr lang="en-US"/>
          </a:p>
        </p:txBody>
      </p:sp>
    </p:spTree>
    <p:extLst>
      <p:ext uri="{BB962C8B-B14F-4D97-AF65-F5344CB8AC3E}">
        <p14:creationId xmlns:p14="http://schemas.microsoft.com/office/powerpoint/2010/main" val="101968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a:t>
            </a:fld>
            <a:endParaRPr lang="en-US"/>
          </a:p>
        </p:txBody>
      </p:sp>
    </p:spTree>
    <p:extLst>
      <p:ext uri="{BB962C8B-B14F-4D97-AF65-F5344CB8AC3E}">
        <p14:creationId xmlns:p14="http://schemas.microsoft.com/office/powerpoint/2010/main" val="264689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cover page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4</a:t>
            </a:fld>
            <a:endParaRPr lang="en-US"/>
          </a:p>
        </p:txBody>
      </p:sp>
    </p:spTree>
    <p:extLst>
      <p:ext uri="{BB962C8B-B14F-4D97-AF65-F5344CB8AC3E}">
        <p14:creationId xmlns:p14="http://schemas.microsoft.com/office/powerpoint/2010/main" val="203865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5</a:t>
            </a:fld>
            <a:endParaRPr lang="en-US"/>
          </a:p>
        </p:txBody>
      </p:sp>
    </p:spTree>
    <p:extLst>
      <p:ext uri="{BB962C8B-B14F-4D97-AF65-F5344CB8AC3E}">
        <p14:creationId xmlns:p14="http://schemas.microsoft.com/office/powerpoint/2010/main" val="87453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 and group members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6</a:t>
            </a:fld>
            <a:endParaRPr lang="en-US"/>
          </a:p>
        </p:txBody>
      </p:sp>
    </p:spTree>
    <p:extLst>
      <p:ext uri="{BB962C8B-B14F-4D97-AF65-F5344CB8AC3E}">
        <p14:creationId xmlns:p14="http://schemas.microsoft.com/office/powerpoint/2010/main" val="342117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Define the core message or hypothesis of your project.</a:t>
            </a:r>
          </a:p>
          <a:p>
            <a:r>
              <a:rPr lang="en-US" dirty="0">
                <a:solidFill>
                  <a:schemeClr val="tx1"/>
                </a:solidFill>
              </a:rPr>
              <a:t>Describe the questions you asked, and </a:t>
            </a:r>
            <a:r>
              <a:rPr lang="en-US" i="1" dirty="0">
                <a:solidFill>
                  <a:schemeClr val="tx1"/>
                </a:solidFill>
              </a:rPr>
              <a:t>why</a:t>
            </a:r>
            <a:r>
              <a:rPr lang="en-US" dirty="0">
                <a:solidFill>
                  <a:schemeClr val="tx1"/>
                </a:solidFill>
              </a:rPr>
              <a:t> you asked them</a:t>
            </a:r>
          </a:p>
          <a:p>
            <a:r>
              <a:rPr lang="en-US" dirty="0">
                <a:solidFill>
                  <a:schemeClr val="tx1"/>
                </a:solidFill>
              </a:rPr>
              <a:t>Describe whether you were able to answer these questions to your satisfaction, and briefly summarize your findings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7</a:t>
            </a:fld>
            <a:endParaRPr lang="en-US"/>
          </a:p>
        </p:txBody>
      </p:sp>
    </p:spTree>
    <p:extLst>
      <p:ext uri="{BB962C8B-B14F-4D97-AF65-F5344CB8AC3E}">
        <p14:creationId xmlns:p14="http://schemas.microsoft.com/office/powerpoint/2010/main" val="249440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8</a:t>
            </a:fld>
            <a:endParaRPr lang="en-US"/>
          </a:p>
        </p:txBody>
      </p:sp>
    </p:spTree>
    <p:extLst>
      <p:ext uri="{BB962C8B-B14F-4D97-AF65-F5344CB8AC3E}">
        <p14:creationId xmlns:p14="http://schemas.microsoft.com/office/powerpoint/2010/main" val="951583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9</a:t>
            </a:fld>
            <a:endParaRPr lang="en-US"/>
          </a:p>
        </p:txBody>
      </p:sp>
    </p:spTree>
    <p:extLst>
      <p:ext uri="{BB962C8B-B14F-4D97-AF65-F5344CB8AC3E}">
        <p14:creationId xmlns:p14="http://schemas.microsoft.com/office/powerpoint/2010/main" val="262798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21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63711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675322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306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96557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7719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75055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96561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2672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7981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4146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35407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823397-DA34-4BE8-ABC6-ECCF448C866C}" type="datetimeFigureOut">
              <a:rPr lang="en-US" smtClean="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37869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9667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23397-DA34-4BE8-ABC6-ECCF448C866C}" type="datetimeFigureOut">
              <a:rPr lang="en-US" smtClean="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174B1-4B42-4F4F-A5E3-61E1D6B9AA15}" type="slidenum">
              <a:rPr lang="en-US" smtClean="0"/>
              <a:t>‹#›</a:t>
            </a:fld>
            <a:endParaRPr lang="en-US"/>
          </a:p>
        </p:txBody>
      </p:sp>
      <p:sp>
        <p:nvSpPr>
          <p:cNvPr id="6" name="Title 5">
            <a:extLst>
              <a:ext uri="{FF2B5EF4-FFF2-40B4-BE49-F238E27FC236}">
                <a16:creationId xmlns:a16="http://schemas.microsoft.com/office/drawing/2014/main" id="{C1078549-4CD1-BE4E-AE1D-780E9C5599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05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2150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29818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D823397-DA34-4BE8-ABC6-ECCF448C866C}" type="datetimeFigureOut">
              <a:rPr lang="en-US" smtClean="0"/>
              <a:t>4/25/2020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D5174B1-4B42-4F4F-A5E3-61E1D6B9AA15}" type="slidenum">
              <a:rPr lang="en-US" smtClean="0"/>
              <a:t>‹#›</a:t>
            </a:fld>
            <a:endParaRPr lang="en-US"/>
          </a:p>
        </p:txBody>
      </p:sp>
    </p:spTree>
    <p:extLst>
      <p:ext uri="{BB962C8B-B14F-4D97-AF65-F5344CB8AC3E}">
        <p14:creationId xmlns:p14="http://schemas.microsoft.com/office/powerpoint/2010/main" val="118733825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4FB474-6C04-4DEA-A6EF-E0A70A16BB69}"/>
              </a:ext>
            </a:extLst>
          </p:cNvPr>
          <p:cNvSpPr>
            <a:spLocks noGrp="1"/>
          </p:cNvSpPr>
          <p:nvPr>
            <p:ph type="title"/>
          </p:nvPr>
        </p:nvSpPr>
        <p:spPr>
          <a:xfrm>
            <a:off x="684212" y="4487332"/>
            <a:ext cx="8534400" cy="1507067"/>
          </a:xfrm>
        </p:spPr>
        <p:txBody>
          <a:bodyPr>
            <a:normAutofit/>
          </a:bodyPr>
          <a:lstStyle/>
          <a:p>
            <a:pPr>
              <a:lnSpc>
                <a:spcPct val="90000"/>
              </a:lnSpc>
            </a:pPr>
            <a:br>
              <a:rPr lang="en-US" sz="3400" dirty="0">
                <a:solidFill>
                  <a:schemeClr val="tx2"/>
                </a:solidFill>
              </a:rPr>
            </a:br>
            <a:r>
              <a:rPr lang="en-US" sz="3400" dirty="0">
                <a:solidFill>
                  <a:schemeClr val="tx2"/>
                </a:solidFill>
                <a:latin typeface="+mn-lt"/>
              </a:rPr>
              <a:t>Technical Requirements </a:t>
            </a:r>
            <a:r>
              <a:rPr lang="en-US" sz="1200" dirty="0">
                <a:solidFill>
                  <a:schemeClr val="tx2"/>
                </a:solidFill>
                <a:latin typeface="+mn-lt"/>
              </a:rPr>
              <a:t>-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A940BEDA-8387-4E9F-AFAC-287368BB21C7}"/>
              </a:ext>
            </a:extLst>
          </p:cNvPr>
          <p:cNvSpPr>
            <a:spLocks noGrp="1"/>
          </p:cNvSpPr>
          <p:nvPr>
            <p:ph idx="1"/>
          </p:nvPr>
        </p:nvSpPr>
        <p:spPr>
          <a:xfrm>
            <a:off x="684212" y="685800"/>
            <a:ext cx="8534400" cy="4102768"/>
          </a:xfrm>
        </p:spPr>
        <p:txBody>
          <a:bodyPr>
            <a:normAutofit/>
          </a:bodyPr>
          <a:lstStyle/>
          <a:p>
            <a:pPr marL="0" indent="0">
              <a:lnSpc>
                <a:spcPct val="90000"/>
              </a:lnSpc>
              <a:buNone/>
            </a:pPr>
            <a:r>
              <a:rPr lang="en-US" sz="1400" b="1" dirty="0">
                <a:solidFill>
                  <a:schemeClr val="tx1"/>
                </a:solidFill>
              </a:rPr>
              <a:t>The technical requirements for Project 1 are as follows.</a:t>
            </a:r>
          </a:p>
          <a:p>
            <a:pPr marL="0" indent="0">
              <a:lnSpc>
                <a:spcPct val="90000"/>
              </a:lnSpc>
              <a:buNone/>
            </a:pPr>
            <a:r>
              <a:rPr lang="en-US" sz="1400" dirty="0">
                <a:solidFill>
                  <a:schemeClr val="tx1"/>
                </a:solidFill>
              </a:rPr>
              <a:t>[ ] Use Pandas to clean and format your data set(s)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describing the </a:t>
            </a:r>
            <a:r>
              <a:rPr lang="en-US" sz="1400" b="1" dirty="0">
                <a:solidFill>
                  <a:schemeClr val="tx1"/>
                </a:solidFill>
              </a:rPr>
              <a:t>data exploration and cleanup</a:t>
            </a:r>
            <a:r>
              <a:rPr lang="en-US" sz="1400" dirty="0">
                <a:solidFill>
                  <a:schemeClr val="tx1"/>
                </a:solidFill>
              </a:rPr>
              <a:t> process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illustrating the </a:t>
            </a:r>
            <a:r>
              <a:rPr lang="en-US" sz="1400" b="1" dirty="0">
                <a:solidFill>
                  <a:schemeClr val="tx1"/>
                </a:solidFill>
              </a:rPr>
              <a:t>final data analysis</a:t>
            </a:r>
            <a:endParaRPr lang="en-US" sz="1400" dirty="0">
              <a:solidFill>
                <a:schemeClr val="tx1"/>
              </a:solidFill>
            </a:endParaRPr>
          </a:p>
          <a:p>
            <a:pPr marL="0" indent="0">
              <a:lnSpc>
                <a:spcPct val="90000"/>
              </a:lnSpc>
              <a:buNone/>
            </a:pPr>
            <a:r>
              <a:rPr lang="en-US" sz="1400" dirty="0">
                <a:solidFill>
                  <a:schemeClr val="tx1"/>
                </a:solidFill>
              </a:rPr>
              <a:t>[ ] Use Matplotlib to create a total of 6-8 visualizations of your data (ideally, at least 2 per "question" you ask of your data)</a:t>
            </a:r>
          </a:p>
          <a:p>
            <a:pPr marL="0" indent="0">
              <a:lnSpc>
                <a:spcPct val="90000"/>
              </a:lnSpc>
              <a:buNone/>
            </a:pPr>
            <a:r>
              <a:rPr lang="en-US" sz="1400" dirty="0">
                <a:solidFill>
                  <a:schemeClr val="tx1"/>
                </a:solidFill>
              </a:rPr>
              <a:t>[ ] Save PNG images of your visualizations to distribute to the class and instructional team, and for inclusion in your presentation</a:t>
            </a:r>
          </a:p>
          <a:p>
            <a:pPr marL="0" indent="0">
              <a:lnSpc>
                <a:spcPct val="90000"/>
              </a:lnSpc>
              <a:buNone/>
            </a:pPr>
            <a:r>
              <a:rPr lang="en-US" sz="1400" dirty="0">
                <a:solidFill>
                  <a:schemeClr val="tx1"/>
                </a:solidFill>
              </a:rPr>
              <a:t>[ ] Optionally, use at least one API, if you can find an API with data pertinent to your primary research questions</a:t>
            </a:r>
          </a:p>
          <a:p>
            <a:pPr marL="0" indent="0">
              <a:lnSpc>
                <a:spcPct val="90000"/>
              </a:lnSpc>
              <a:buNone/>
            </a:pPr>
            <a:r>
              <a:rPr lang="en-US" sz="1400" dirty="0">
                <a:solidFill>
                  <a:schemeClr val="tx1"/>
                </a:solidFill>
              </a:rPr>
              <a:t>[ ] Create a write-up summarizing your major findings. This should include a heading for each "question" you asked of your data, and under each heading, a short description of what you found and any relevant plots.</a:t>
            </a:r>
          </a:p>
          <a:p>
            <a:pPr marL="0" indent="0">
              <a:lnSpc>
                <a:spcPct val="90000"/>
              </a:lnSpc>
              <a:buNone/>
            </a:pPr>
            <a:endParaRPr lang="en-US" sz="1400" dirty="0">
              <a:solidFill>
                <a:schemeClr val="tx1"/>
              </a:solidFill>
            </a:endParaRPr>
          </a:p>
        </p:txBody>
      </p:sp>
    </p:spTree>
    <p:extLst>
      <p:ext uri="{BB962C8B-B14F-4D97-AF65-F5344CB8AC3E}">
        <p14:creationId xmlns:p14="http://schemas.microsoft.com/office/powerpoint/2010/main" val="29227942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30D1E1-A6FE-4F20-81D7-89AF34F4956D}"/>
              </a:ext>
            </a:extLst>
          </p:cNvPr>
          <p:cNvSpPr>
            <a:spLocks noGrp="1"/>
          </p:cNvSpPr>
          <p:nvPr>
            <p:ph type="title"/>
          </p:nvPr>
        </p:nvSpPr>
        <p:spPr>
          <a:xfrm>
            <a:off x="684212" y="4487332"/>
            <a:ext cx="8534400" cy="1507067"/>
          </a:xfrm>
        </p:spPr>
        <p:txBody>
          <a:bodyPr>
            <a:normAutofit/>
          </a:bodyPr>
          <a:lstStyle/>
          <a:p>
            <a:br>
              <a:rPr lang="en-US" sz="4000" dirty="0"/>
            </a:br>
            <a:r>
              <a:rPr lang="en-US" sz="4000" dirty="0">
                <a:solidFill>
                  <a:schemeClr val="tx2"/>
                </a:solidFill>
              </a:rPr>
              <a:t>Data cleanup &amp; exploration</a:t>
            </a:r>
          </a:p>
        </p:txBody>
      </p:sp>
      <p:sp>
        <p:nvSpPr>
          <p:cNvPr id="3" name="Content Placeholder 2">
            <a:extLst>
              <a:ext uri="{FF2B5EF4-FFF2-40B4-BE49-F238E27FC236}">
                <a16:creationId xmlns:a16="http://schemas.microsoft.com/office/drawing/2014/main" id="{576F1FA7-746F-4187-BCFB-7247EE91DF92}"/>
              </a:ext>
            </a:extLst>
          </p:cNvPr>
          <p:cNvSpPr>
            <a:spLocks noGrp="1"/>
          </p:cNvSpPr>
          <p:nvPr>
            <p:ph idx="1"/>
          </p:nvPr>
        </p:nvSpPr>
        <p:spPr>
          <a:xfrm>
            <a:off x="684212" y="685800"/>
            <a:ext cx="8534400" cy="4673991"/>
          </a:xfrm>
        </p:spPr>
        <p:txBody>
          <a:bodyPr>
            <a:normAutofit lnSpcReduction="10000"/>
          </a:bodyPr>
          <a:lstStyle/>
          <a:p>
            <a:pPr>
              <a:lnSpc>
                <a:spcPct val="90000"/>
              </a:lnSpc>
            </a:pPr>
            <a:r>
              <a:rPr lang="en-US" dirty="0">
                <a:solidFill>
                  <a:schemeClr val="tx1"/>
                </a:solidFill>
              </a:rPr>
              <a:t>Phil did the initial heavy lift of composing API calls to grab the data we needed and generate CSVs used in analysis, then we split up so we each looked at a different level of comparison.</a:t>
            </a:r>
          </a:p>
          <a:p>
            <a:pPr>
              <a:lnSpc>
                <a:spcPct val="90000"/>
              </a:lnSpc>
            </a:pPr>
            <a:r>
              <a:rPr lang="en-US" dirty="0">
                <a:solidFill>
                  <a:schemeClr val="tx1"/>
                </a:solidFill>
              </a:rPr>
              <a:t>The counties as metro area proxy was tricky because the county data available was less thorough than what we had for State and National </a:t>
            </a:r>
          </a:p>
          <a:p>
            <a:pPr>
              <a:lnSpc>
                <a:spcPct val="90000"/>
              </a:lnSpc>
            </a:pPr>
            <a:r>
              <a:rPr lang="en-US" dirty="0">
                <a:solidFill>
                  <a:schemeClr val="tx1"/>
                </a:solidFill>
              </a:rPr>
              <a:t>Sorted Census data and compared MN values to determine comparisons</a:t>
            </a:r>
          </a:p>
          <a:p>
            <a:pPr>
              <a:lnSpc>
                <a:spcPct val="90000"/>
              </a:lnSpc>
            </a:pPr>
            <a:r>
              <a:rPr lang="en-US" dirty="0">
                <a:solidFill>
                  <a:schemeClr val="tx1"/>
                </a:solidFill>
              </a:rPr>
              <a:t>It wasn’t clear until we had the data in front of us that bar charts for the comparisons would be best</a:t>
            </a:r>
          </a:p>
          <a:p>
            <a:pPr>
              <a:lnSpc>
                <a:spcPct val="90000"/>
              </a:lnSpc>
            </a:pPr>
            <a:r>
              <a:rPr lang="en-US" dirty="0">
                <a:solidFill>
                  <a:schemeClr val="tx1"/>
                </a:solidFill>
              </a:rPr>
              <a:t>The line charts showing positive cases following testing also came late </a:t>
            </a:r>
          </a:p>
          <a:p>
            <a:pPr>
              <a:lnSpc>
                <a:spcPct val="90000"/>
              </a:lnSpc>
            </a:pPr>
            <a:r>
              <a:rPr lang="en-US" dirty="0">
                <a:solidFill>
                  <a:schemeClr val="tx1"/>
                </a:solidFill>
              </a:rPr>
              <a:t>Initially we thought Growth Factor could show directionality of trends, but it was too variable to be conclusive</a:t>
            </a:r>
          </a:p>
          <a:p>
            <a:endParaRPr lang="en-US" dirty="0">
              <a:solidFill>
                <a:schemeClr val="tx1"/>
              </a:solidFill>
            </a:endParaRPr>
          </a:p>
        </p:txBody>
      </p:sp>
    </p:spTree>
    <p:extLst>
      <p:ext uri="{BB962C8B-B14F-4D97-AF65-F5344CB8AC3E}">
        <p14:creationId xmlns:p14="http://schemas.microsoft.com/office/powerpoint/2010/main" val="9423653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Data Analysis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Rob took States vs National Avg comparison</a:t>
            </a:r>
          </a:p>
          <a:p>
            <a:pPr>
              <a:lnSpc>
                <a:spcPct val="90000"/>
              </a:lnSpc>
            </a:pPr>
            <a:r>
              <a:rPr lang="en-US" dirty="0">
                <a:solidFill>
                  <a:schemeClr val="tx1"/>
                </a:solidFill>
              </a:rPr>
              <a:t>Phil did metro area comparison, as well some State level work</a:t>
            </a:r>
          </a:p>
          <a:p>
            <a:pPr>
              <a:lnSpc>
                <a:spcPct val="90000"/>
              </a:lnSpc>
            </a:pPr>
            <a:r>
              <a:rPr lang="en-US" dirty="0">
                <a:solidFill>
                  <a:schemeClr val="tx1"/>
                </a:solidFill>
              </a:rPr>
              <a:t>Ian Mac did population analysis to determine comparisons, and National level maps and line charts </a:t>
            </a:r>
          </a:p>
        </p:txBody>
      </p:sp>
    </p:spTree>
    <p:extLst>
      <p:ext uri="{BB962C8B-B14F-4D97-AF65-F5344CB8AC3E}">
        <p14:creationId xmlns:p14="http://schemas.microsoft.com/office/powerpoint/2010/main" val="401590581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nationally</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23972531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rot="5400000">
            <a:off x="7289839" y="4073527"/>
            <a:ext cx="8534400" cy="822325"/>
          </a:xfrm>
        </p:spPr>
        <p:txBody>
          <a:bodyPr>
            <a:normAutofit/>
          </a:bodyPr>
          <a:lstStyle/>
          <a:p>
            <a:r>
              <a:rPr lang="en-US" sz="4000" dirty="0">
                <a:solidFill>
                  <a:schemeClr val="tx2"/>
                </a:solidFill>
              </a:rPr>
              <a:t>Impact nationally</a:t>
            </a:r>
          </a:p>
        </p:txBody>
      </p:sp>
      <p:pic>
        <p:nvPicPr>
          <p:cNvPr id="9" name="Picture 8" descr="A screenshot of a cell phone&#10;&#10;Description automatically generated">
            <a:extLst>
              <a:ext uri="{FF2B5EF4-FFF2-40B4-BE49-F238E27FC236}">
                <a16:creationId xmlns:a16="http://schemas.microsoft.com/office/drawing/2014/main" id="{BE861D64-DCF6-0441-8145-14FFFDC7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045622" y="1843986"/>
            <a:ext cx="4787900" cy="914400"/>
          </a:xfrm>
          <a:prstGeom prst="rect">
            <a:avLst/>
          </a:prstGeom>
        </p:spPr>
      </p:pic>
      <p:pic>
        <p:nvPicPr>
          <p:cNvPr id="12" name="Picture 11" descr="A close up of a map&#10;&#10;Description automatically generated">
            <a:extLst>
              <a:ext uri="{FF2B5EF4-FFF2-40B4-BE49-F238E27FC236}">
                <a16:creationId xmlns:a16="http://schemas.microsoft.com/office/drawing/2014/main" id="{FB8AA0F8-35D9-0346-B4DA-E5D27012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98" y="178893"/>
            <a:ext cx="9895409" cy="4846731"/>
          </a:xfrm>
          <a:prstGeom prst="rect">
            <a:avLst/>
          </a:prstGeom>
        </p:spPr>
      </p:pic>
      <p:pic>
        <p:nvPicPr>
          <p:cNvPr id="7" name="Content Placeholder 6" descr="A close up of a map&#10;&#10;Description automatically generated">
            <a:extLst>
              <a:ext uri="{FF2B5EF4-FFF2-40B4-BE49-F238E27FC236}">
                <a16:creationId xmlns:a16="http://schemas.microsoft.com/office/drawing/2014/main" id="{66A886EB-9800-B048-906D-051AB7E69C91}"/>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53007" y="71716"/>
            <a:ext cx="10119207" cy="4956511"/>
          </a:xfrm>
        </p:spPr>
      </p:pic>
      <p:sp>
        <p:nvSpPr>
          <p:cNvPr id="10" name="TextBox 9">
            <a:extLst>
              <a:ext uri="{FF2B5EF4-FFF2-40B4-BE49-F238E27FC236}">
                <a16:creationId xmlns:a16="http://schemas.microsoft.com/office/drawing/2014/main" id="{C031AD14-7FFF-CD45-84D9-B4EC804F253B}"/>
              </a:ext>
            </a:extLst>
          </p:cNvPr>
          <p:cNvSpPr txBox="1"/>
          <p:nvPr/>
        </p:nvSpPr>
        <p:spPr>
          <a:xfrm>
            <a:off x="223798" y="5311506"/>
            <a:ext cx="9422772" cy="923330"/>
          </a:xfrm>
          <a:prstGeom prst="rect">
            <a:avLst/>
          </a:prstGeom>
          <a:noFill/>
        </p:spPr>
        <p:txBody>
          <a:bodyPr wrap="none" rtlCol="0">
            <a:spAutoFit/>
          </a:bodyPr>
          <a:lstStyle/>
          <a:p>
            <a:r>
              <a:rPr lang="en-US" dirty="0"/>
              <a:t>-Circle size proportional to positive confirmed cases</a:t>
            </a:r>
          </a:p>
          <a:p>
            <a:r>
              <a:rPr lang="en-US" dirty="0"/>
              <a:t>-Initially no meaning to shade, then added Deaths data, scale in tens of thousands</a:t>
            </a:r>
          </a:p>
          <a:p>
            <a:r>
              <a:rPr lang="en-US" dirty="0"/>
              <a:t>-New York/New Jersey breaking the scale</a:t>
            </a:r>
          </a:p>
        </p:txBody>
      </p:sp>
    </p:spTree>
    <p:extLst>
      <p:ext uri="{BB962C8B-B14F-4D97-AF65-F5344CB8AC3E}">
        <p14:creationId xmlns:p14="http://schemas.microsoft.com/office/powerpoint/2010/main" val="2646136987"/>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23A80FB-BE00-C543-90DF-BA8E32C9025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16200000">
            <a:off x="8066711" y="1901825"/>
            <a:ext cx="4787900" cy="914400"/>
          </a:xfrm>
        </p:spPr>
      </p:pic>
      <p:pic>
        <p:nvPicPr>
          <p:cNvPr id="9" name="Picture 8" descr="A close up of a map&#10;&#10;Description automatically generated">
            <a:extLst>
              <a:ext uri="{FF2B5EF4-FFF2-40B4-BE49-F238E27FC236}">
                <a16:creationId xmlns:a16="http://schemas.microsoft.com/office/drawing/2014/main" id="{43AFC6AA-349C-8A48-9E81-51C131FD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5" y="185782"/>
            <a:ext cx="10075333" cy="4934857"/>
          </a:xfrm>
          <a:prstGeom prst="rect">
            <a:avLst/>
          </a:prstGeom>
        </p:spPr>
      </p:pic>
      <p:sp>
        <p:nvSpPr>
          <p:cNvPr id="11" name="TextBox 10">
            <a:extLst>
              <a:ext uri="{FF2B5EF4-FFF2-40B4-BE49-F238E27FC236}">
                <a16:creationId xmlns:a16="http://schemas.microsoft.com/office/drawing/2014/main" id="{5759A925-28EC-5E40-9672-BF56EE7A815F}"/>
              </a:ext>
            </a:extLst>
          </p:cNvPr>
          <p:cNvSpPr txBox="1"/>
          <p:nvPr/>
        </p:nvSpPr>
        <p:spPr>
          <a:xfrm>
            <a:off x="141037" y="5139227"/>
            <a:ext cx="10968067" cy="1569660"/>
          </a:xfrm>
          <a:prstGeom prst="rect">
            <a:avLst/>
          </a:prstGeom>
          <a:noFill/>
        </p:spPr>
        <p:txBody>
          <a:bodyPr wrap="none" rtlCol="0">
            <a:spAutoFit/>
          </a:bodyPr>
          <a:lstStyle/>
          <a:p>
            <a:r>
              <a:rPr lang="en-US" sz="1600" dirty="0"/>
              <a:t>-New York/New Jersey removed to get a better sense of the rest of the country</a:t>
            </a:r>
          </a:p>
          <a:p>
            <a:r>
              <a:rPr lang="en-US" sz="1600" dirty="0"/>
              <a:t>-Scale now in thousands</a:t>
            </a:r>
          </a:p>
          <a:p>
            <a:r>
              <a:rPr lang="en-US" sz="1600" dirty="0"/>
              <a:t>-MI (Detroit) clearly pops out, but so does MA (Boston)</a:t>
            </a:r>
          </a:p>
          <a:p>
            <a:r>
              <a:rPr lang="en-US" sz="1600" dirty="0"/>
              <a:t>-For the most part, death seem to scale with cases. Notable exception is MI</a:t>
            </a:r>
          </a:p>
          <a:p>
            <a:r>
              <a:rPr lang="en-US" sz="1600" dirty="0"/>
              <a:t>-CA, IL, and PA are very similar on both axes. WA, FL, and CT are similarly grouped, with CT having slightly </a:t>
            </a:r>
          </a:p>
          <a:p>
            <a:r>
              <a:rPr lang="en-US" sz="1600" dirty="0"/>
              <a:t>more deaths. CO, TX, IN, OH, and MD are next small grouping. LA has the most deaths of the Southern States.</a:t>
            </a:r>
          </a:p>
        </p:txBody>
      </p:sp>
      <p:sp>
        <p:nvSpPr>
          <p:cNvPr id="13" name="Title 1">
            <a:extLst>
              <a:ext uri="{FF2B5EF4-FFF2-40B4-BE49-F238E27FC236}">
                <a16:creationId xmlns:a16="http://schemas.microsoft.com/office/drawing/2014/main" id="{13D0D5E9-FA0F-5B40-9668-788D587DD06A}"/>
              </a:ext>
            </a:extLst>
          </p:cNvPr>
          <p:cNvSpPr txBox="1">
            <a:spLocks/>
          </p:cNvSpPr>
          <p:nvPr/>
        </p:nvSpPr>
        <p:spPr>
          <a:xfrm rot="5400000">
            <a:off x="7289839" y="4073527"/>
            <a:ext cx="8534400" cy="8223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solidFill>
                  <a:schemeClr val="tx2"/>
                </a:solidFill>
              </a:rPr>
              <a:t>Impact nationally</a:t>
            </a:r>
            <a:endParaRPr lang="en-US" sz="4000" dirty="0">
              <a:solidFill>
                <a:schemeClr val="tx2"/>
              </a:solidFill>
            </a:endParaRPr>
          </a:p>
        </p:txBody>
      </p:sp>
    </p:spTree>
    <p:extLst>
      <p:ext uri="{BB962C8B-B14F-4D97-AF65-F5344CB8AC3E}">
        <p14:creationId xmlns:p14="http://schemas.microsoft.com/office/powerpoint/2010/main" val="150772928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vs </a:t>
            </a:r>
            <a:r>
              <a:rPr lang="en-US" sz="4000" dirty="0" err="1">
                <a:solidFill>
                  <a:schemeClr val="tx2"/>
                </a:solidFill>
              </a:rPr>
              <a:t>nat’l</a:t>
            </a:r>
            <a:r>
              <a:rPr lang="en-US" sz="4000" dirty="0">
                <a:solidFill>
                  <a:schemeClr val="tx2"/>
                </a:solidFill>
              </a:rPr>
              <a:t> avg</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98076472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754326"/>
          </a:xfrm>
          <a:prstGeom prst="rect">
            <a:avLst/>
          </a:prstGeom>
        </p:spPr>
        <p:txBody>
          <a:bodyPr wrap="square">
            <a:spAutoFit/>
          </a:bodyPr>
          <a:lstStyle/>
          <a:p>
            <a:r>
              <a:rPr lang="en-US" b="1" dirty="0"/>
              <a:t>How does the population of the Positive, Negative, Total Test Results, Hospitalizations, Recovered, and Deaths compare?</a:t>
            </a:r>
          </a:p>
          <a:p>
            <a:pPr marL="285750" indent="-285750">
              <a:buFont typeface="Arial" panose="020B0604020202020204" pitchFamily="34" charset="0"/>
              <a:buChar char="•"/>
            </a:pPr>
            <a:r>
              <a:rPr lang="en-US" dirty="0"/>
              <a:t>Overall Minnesota and Colorado are approximately the same for Total Test Results.</a:t>
            </a:r>
          </a:p>
          <a:p>
            <a:pPr marL="285750" indent="-285750">
              <a:buFont typeface="Arial" panose="020B0604020202020204" pitchFamily="34" charset="0"/>
              <a:buChar char="•"/>
            </a:pPr>
            <a:r>
              <a:rPr lang="en-US" dirty="0"/>
              <a:t>Colorado has a less Negatives and more Positives compared to Minnesota.</a:t>
            </a:r>
          </a:p>
          <a:p>
            <a:pPr marL="285750" indent="-285750">
              <a:buFont typeface="Arial" panose="020B0604020202020204" pitchFamily="34" charset="0"/>
              <a:buChar char="•"/>
            </a:pPr>
            <a:r>
              <a:rPr lang="en-US" dirty="0"/>
              <a:t>Minnesota compared to Michigan is nearly double the number of individuals tested.</a:t>
            </a:r>
          </a:p>
          <a:p>
            <a:endParaRPr lang="en-US" dirty="0"/>
          </a:p>
        </p:txBody>
      </p:sp>
      <p:pic>
        <p:nvPicPr>
          <p:cNvPr id="7" name="Picture 6">
            <a:extLst>
              <a:ext uri="{FF2B5EF4-FFF2-40B4-BE49-F238E27FC236}">
                <a16:creationId xmlns:a16="http://schemas.microsoft.com/office/drawing/2014/main" id="{B1226D5D-1391-2B45-AA6D-2C5C226A207C}"/>
              </a:ext>
            </a:extLst>
          </p:cNvPr>
          <p:cNvPicPr>
            <a:picLocks noChangeAspect="1"/>
          </p:cNvPicPr>
          <p:nvPr/>
        </p:nvPicPr>
        <p:blipFill>
          <a:blip r:embed="rId2"/>
          <a:stretch>
            <a:fillRect/>
          </a:stretch>
        </p:blipFill>
        <p:spPr>
          <a:xfrm>
            <a:off x="1046923" y="-18243"/>
            <a:ext cx="8472556" cy="5295347"/>
          </a:xfrm>
          <a:prstGeom prst="rect">
            <a:avLst/>
          </a:prstGeom>
        </p:spPr>
      </p:pic>
    </p:spTree>
    <p:extLst>
      <p:ext uri="{BB962C8B-B14F-4D97-AF65-F5344CB8AC3E}">
        <p14:creationId xmlns:p14="http://schemas.microsoft.com/office/powerpoint/2010/main" val="141274976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477328"/>
          </a:xfrm>
          <a:prstGeom prst="rect">
            <a:avLst/>
          </a:prstGeom>
        </p:spPr>
        <p:txBody>
          <a:bodyPr wrap="square">
            <a:spAutoFit/>
          </a:bodyPr>
          <a:lstStyle/>
          <a:p>
            <a:r>
              <a:rPr lang="en-US" b="1" dirty="0"/>
              <a:t>How does the population of the Hospitalizations, Recovered, and Deaths compare?</a:t>
            </a:r>
          </a:p>
          <a:p>
            <a:pPr marL="285750" indent="-285750">
              <a:buFont typeface="Arial" panose="020B0604020202020204" pitchFamily="34" charset="0"/>
              <a:buChar char="•"/>
            </a:pPr>
            <a:r>
              <a:rPr lang="en-US" dirty="0"/>
              <a:t>Michigan has nearly 3000 deaths compared to Colorado's 500 and Minnesota's less than 250.</a:t>
            </a:r>
          </a:p>
          <a:p>
            <a:pPr marL="285750" indent="-285750">
              <a:buFont typeface="Arial" panose="020B0604020202020204" pitchFamily="34" charset="0"/>
              <a:buChar char="•"/>
            </a:pPr>
            <a:r>
              <a:rPr lang="en-US" dirty="0"/>
              <a:t>Even with Michigan's high numbers of test results. Colorado and Minnesota have much less impact of the virus.</a:t>
            </a:r>
          </a:p>
        </p:txBody>
      </p:sp>
      <p:pic>
        <p:nvPicPr>
          <p:cNvPr id="2" name="Picture 1">
            <a:extLst>
              <a:ext uri="{FF2B5EF4-FFF2-40B4-BE49-F238E27FC236}">
                <a16:creationId xmlns:a16="http://schemas.microsoft.com/office/drawing/2014/main" id="{95E73442-4BB2-4B41-8B4C-B21E9514681B}"/>
              </a:ext>
            </a:extLst>
          </p:cNvPr>
          <p:cNvPicPr>
            <a:picLocks noChangeAspect="1"/>
          </p:cNvPicPr>
          <p:nvPr/>
        </p:nvPicPr>
        <p:blipFill>
          <a:blip r:embed="rId3"/>
          <a:stretch>
            <a:fillRect/>
          </a:stretch>
        </p:blipFill>
        <p:spPr>
          <a:xfrm>
            <a:off x="1029251" y="50559"/>
            <a:ext cx="8459305" cy="5287066"/>
          </a:xfrm>
          <a:prstGeom prst="rect">
            <a:avLst/>
          </a:prstGeom>
        </p:spPr>
      </p:pic>
    </p:spTree>
    <p:extLst>
      <p:ext uri="{BB962C8B-B14F-4D97-AF65-F5344CB8AC3E}">
        <p14:creationId xmlns:p14="http://schemas.microsoft.com/office/powerpoint/2010/main" val="20341280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369332"/>
          </a:xfrm>
          <a:prstGeom prst="rect">
            <a:avLst/>
          </a:prstGeom>
        </p:spPr>
        <p:txBody>
          <a:bodyPr wrap="square">
            <a:spAutoFit/>
          </a:bodyPr>
          <a:lstStyle/>
          <a:p>
            <a:r>
              <a:rPr lang="en-US" b="1" dirty="0"/>
              <a:t>Here is a look at the data</a:t>
            </a:r>
            <a:endParaRPr lang="en-US" dirty="0"/>
          </a:p>
        </p:txBody>
      </p:sp>
      <p:pic>
        <p:nvPicPr>
          <p:cNvPr id="3" name="Picture 2">
            <a:extLst>
              <a:ext uri="{FF2B5EF4-FFF2-40B4-BE49-F238E27FC236}">
                <a16:creationId xmlns:a16="http://schemas.microsoft.com/office/drawing/2014/main" id="{5C002447-548A-D240-91CE-EB7A9FC2824E}"/>
              </a:ext>
            </a:extLst>
          </p:cNvPr>
          <p:cNvPicPr>
            <a:picLocks noChangeAspect="1"/>
          </p:cNvPicPr>
          <p:nvPr/>
        </p:nvPicPr>
        <p:blipFill>
          <a:blip r:embed="rId3"/>
          <a:stretch>
            <a:fillRect/>
          </a:stretch>
        </p:blipFill>
        <p:spPr>
          <a:xfrm>
            <a:off x="290203" y="1827143"/>
            <a:ext cx="9573003" cy="1601857"/>
          </a:xfrm>
          <a:prstGeom prst="rect">
            <a:avLst/>
          </a:prstGeom>
        </p:spPr>
      </p:pic>
    </p:spTree>
    <p:extLst>
      <p:ext uri="{BB962C8B-B14F-4D97-AF65-F5344CB8AC3E}">
        <p14:creationId xmlns:p14="http://schemas.microsoft.com/office/powerpoint/2010/main" val="10297832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5934670"/>
            <a:ext cx="10336697" cy="923330"/>
          </a:xfrm>
          <a:prstGeom prst="rect">
            <a:avLst/>
          </a:prstGeom>
        </p:spPr>
        <p:txBody>
          <a:bodyPr wrap="square">
            <a:spAutoFit/>
          </a:bodyPr>
          <a:lstStyle/>
          <a:p>
            <a:pPr marL="285750" indent="-285750">
              <a:buFont typeface="Arial" panose="020B0604020202020204" pitchFamily="34" charset="0"/>
              <a:buChar char="•"/>
            </a:pPr>
            <a:r>
              <a:rPr lang="en-US" dirty="0"/>
              <a:t>Minnesota is twenty-second in population of all the 51 states.</a:t>
            </a:r>
          </a:p>
          <a:p>
            <a:pPr marL="285750" indent="-285750">
              <a:buFont typeface="Arial" panose="020B0604020202020204" pitchFamily="34" charset="0"/>
              <a:buChar char="•"/>
            </a:pPr>
            <a:r>
              <a:rPr lang="en-US" dirty="0"/>
              <a:t>Based on overall population the impact of total tests and deaths are very small. With New York, California, and Texas being the most populated</a:t>
            </a:r>
          </a:p>
        </p:txBody>
      </p:sp>
      <p:pic>
        <p:nvPicPr>
          <p:cNvPr id="2" name="Picture 1">
            <a:extLst>
              <a:ext uri="{FF2B5EF4-FFF2-40B4-BE49-F238E27FC236}">
                <a16:creationId xmlns:a16="http://schemas.microsoft.com/office/drawing/2014/main" id="{F0E645C3-23FA-3647-B098-B2F6649A2D8A}"/>
              </a:ext>
            </a:extLst>
          </p:cNvPr>
          <p:cNvPicPr>
            <a:picLocks noChangeAspect="1"/>
          </p:cNvPicPr>
          <p:nvPr/>
        </p:nvPicPr>
        <p:blipFill>
          <a:blip r:embed="rId3"/>
          <a:stretch>
            <a:fillRect/>
          </a:stretch>
        </p:blipFill>
        <p:spPr>
          <a:xfrm>
            <a:off x="808383" y="-3314"/>
            <a:ext cx="7659755" cy="5957587"/>
          </a:xfrm>
          <a:prstGeom prst="rect">
            <a:avLst/>
          </a:prstGeom>
        </p:spPr>
      </p:pic>
    </p:spTree>
    <p:extLst>
      <p:ext uri="{BB962C8B-B14F-4D97-AF65-F5344CB8AC3E}">
        <p14:creationId xmlns:p14="http://schemas.microsoft.com/office/powerpoint/2010/main" val="350452481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75DEA7-52DD-4F08-B9A1-D0FF30D35EAC}"/>
              </a:ext>
            </a:extLst>
          </p:cNvPr>
          <p:cNvSpPr>
            <a:spLocks noGrp="1"/>
          </p:cNvSpPr>
          <p:nvPr>
            <p:ph type="title"/>
          </p:nvPr>
        </p:nvSpPr>
        <p:spPr>
          <a:xfrm>
            <a:off x="684212" y="4487332"/>
            <a:ext cx="8534400"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Requirements</a:t>
            </a:r>
            <a:r>
              <a:rPr lang="en-US" sz="8000" dirty="0">
                <a:solidFill>
                  <a:schemeClr val="tx2"/>
                </a:solidFill>
              </a:rPr>
              <a:t> </a:t>
            </a:r>
            <a:r>
              <a:rPr lang="en-US" sz="1300" dirty="0">
                <a:solidFill>
                  <a:schemeClr val="tx2"/>
                </a:solidFill>
              </a:rPr>
              <a:t>- delete slide when complete - </a:t>
            </a:r>
          </a:p>
        </p:txBody>
      </p:sp>
      <p:sp>
        <p:nvSpPr>
          <p:cNvPr id="3" name="Content Placeholder 2">
            <a:extLst>
              <a:ext uri="{FF2B5EF4-FFF2-40B4-BE49-F238E27FC236}">
                <a16:creationId xmlns:a16="http://schemas.microsoft.com/office/drawing/2014/main" id="{FE5E6113-FFE6-4F30-B4E0-3F5210341F3F}"/>
              </a:ext>
            </a:extLst>
          </p:cNvPr>
          <p:cNvSpPr>
            <a:spLocks noGrp="1"/>
          </p:cNvSpPr>
          <p:nvPr>
            <p:ph idx="1"/>
          </p:nvPr>
        </p:nvSpPr>
        <p:spPr>
          <a:xfrm>
            <a:off x="684212" y="685800"/>
            <a:ext cx="8534400" cy="4271211"/>
          </a:xfrm>
        </p:spPr>
        <p:txBody>
          <a:bodyPr>
            <a:noAutofit/>
          </a:bodyPr>
          <a:lstStyle/>
          <a:p>
            <a:pPr marL="0" indent="0">
              <a:lnSpc>
                <a:spcPct val="90000"/>
              </a:lnSpc>
              <a:buNone/>
            </a:pPr>
            <a:r>
              <a:rPr lang="en-US" sz="1400" b="1" i="0" dirty="0">
                <a:solidFill>
                  <a:schemeClr val="tx1"/>
                </a:solidFill>
                <a:effectLst/>
              </a:rPr>
              <a:t>The presentation requirements for Project 1 are as follows. Your presentation must:</a:t>
            </a:r>
          </a:p>
          <a:p>
            <a:pPr marL="0" indent="0">
              <a:lnSpc>
                <a:spcPct val="90000"/>
              </a:lnSpc>
              <a:buNone/>
            </a:pPr>
            <a:r>
              <a:rPr lang="en-US" sz="1400" i="0" dirty="0">
                <a:solidFill>
                  <a:schemeClr val="tx1"/>
                </a:solidFill>
                <a:effectLst/>
              </a:rPr>
              <a:t>[ ] Be at least 8-10 min. long</a:t>
            </a:r>
          </a:p>
          <a:p>
            <a:pPr marL="0" indent="0">
              <a:lnSpc>
                <a:spcPct val="90000"/>
              </a:lnSpc>
              <a:buNone/>
            </a:pPr>
            <a:r>
              <a:rPr lang="en-US" sz="1400" i="0" dirty="0">
                <a:solidFill>
                  <a:schemeClr val="tx1"/>
                </a:solidFill>
                <a:effectLst/>
              </a:rPr>
              <a:t>[ ] Describe the core message or hypothesis for your project.</a:t>
            </a:r>
          </a:p>
          <a:p>
            <a:pPr marL="0" indent="0">
              <a:lnSpc>
                <a:spcPct val="90000"/>
              </a:lnSpc>
              <a:buNone/>
            </a:pPr>
            <a:r>
              <a:rPr lang="en-US" sz="1400" i="0" dirty="0">
                <a:solidFill>
                  <a:schemeClr val="tx1"/>
                </a:solidFill>
                <a:effectLst/>
              </a:rPr>
              <a:t>[ ] Describe the questions you and your group found interesting, and what motivated you to answer them</a:t>
            </a:r>
          </a:p>
          <a:p>
            <a:pPr marL="0" indent="0">
              <a:lnSpc>
                <a:spcPct val="90000"/>
              </a:lnSpc>
              <a:buNone/>
            </a:pPr>
            <a:r>
              <a:rPr lang="en-US" sz="1400" i="0" dirty="0">
                <a:solidFill>
                  <a:schemeClr val="tx1"/>
                </a:solidFill>
                <a:effectLst/>
              </a:rPr>
              <a:t>[ ] Summarize where and how you found the data you used to answer these questions</a:t>
            </a:r>
          </a:p>
          <a:p>
            <a:pPr marL="0" indent="0">
              <a:lnSpc>
                <a:spcPct val="90000"/>
              </a:lnSpc>
              <a:buNone/>
            </a:pPr>
            <a:r>
              <a:rPr lang="en-US" sz="1400" i="0" dirty="0">
                <a:solidFill>
                  <a:schemeClr val="tx1"/>
                </a:solidFill>
                <a:effectLst/>
              </a:rPr>
              <a:t>[ ] Describe the data exploration and cleanup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Describe the analysis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Summarize your conclusions. This should include a numerical summary (i.e., what data did your analysis yield), as well as visualizations of that summary (plots of the final analysis data)</a:t>
            </a:r>
          </a:p>
          <a:p>
            <a:pPr marL="0" indent="0">
              <a:lnSpc>
                <a:spcPct val="90000"/>
              </a:lnSpc>
              <a:buNone/>
            </a:pPr>
            <a:r>
              <a:rPr lang="en-US" sz="1400" i="0" dirty="0">
                <a:solidFill>
                  <a:schemeClr val="tx1"/>
                </a:solidFill>
                <a:effectLst/>
              </a:rPr>
              <a:t>[ ] Discuss the implications of your findings. This is where you get to have an open-ended discussion about what your findings "mean".</a:t>
            </a:r>
          </a:p>
          <a:p>
            <a:pPr marL="0" indent="0">
              <a:lnSpc>
                <a:spcPct val="90000"/>
              </a:lnSpc>
              <a:buNone/>
            </a:pPr>
            <a:r>
              <a:rPr lang="en-US" sz="1400" i="0" dirty="0">
                <a:solidFill>
                  <a:schemeClr val="tx1"/>
                </a:solidFill>
                <a:effectLst/>
              </a:rPr>
              <a:t>[ ] Tell a good story! Storytelling through data analysis is no different than in literature. Find your narrative and use your analysis and visualization skills to highlight conflict and resolution in your data.</a:t>
            </a:r>
          </a:p>
          <a:p>
            <a:pPr>
              <a:lnSpc>
                <a:spcPct val="90000"/>
              </a:lnSpc>
            </a:pPr>
            <a:endParaRPr lang="en-US" sz="1400" dirty="0">
              <a:solidFill>
                <a:schemeClr val="tx1"/>
              </a:solidFill>
            </a:endParaRPr>
          </a:p>
        </p:txBody>
      </p:sp>
    </p:spTree>
    <p:extLst>
      <p:ext uri="{BB962C8B-B14F-4D97-AF65-F5344CB8AC3E}">
        <p14:creationId xmlns:p14="http://schemas.microsoft.com/office/powerpoint/2010/main" val="2536643364"/>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4826675"/>
            <a:ext cx="10336697" cy="2031325"/>
          </a:xfrm>
          <a:prstGeom prst="rect">
            <a:avLst/>
          </a:prstGeom>
        </p:spPr>
        <p:txBody>
          <a:bodyPr wrap="square">
            <a:spAutoFit/>
          </a:bodyPr>
          <a:lstStyle/>
          <a:p>
            <a:pPr marL="285750" indent="-285750">
              <a:buFont typeface="Arial" panose="020B0604020202020204" pitchFamily="34" charset="0"/>
              <a:buChar char="•"/>
            </a:pPr>
            <a:r>
              <a:rPr lang="en-US" dirty="0"/>
              <a:t>Nationally Minnesota is about average. New York, California, Florida, Texas, and New Jersey have the most infections based on numbers tested.</a:t>
            </a:r>
          </a:p>
          <a:p>
            <a:pPr marL="285750" indent="-285750">
              <a:buFont typeface="Arial" panose="020B0604020202020204" pitchFamily="34" charset="0"/>
              <a:buChar char="•"/>
            </a:pPr>
            <a:r>
              <a:rPr lang="en-US" dirty="0"/>
              <a:t>This chart shows those states that have completed more testing show similar trends of high Negative infections. Which means one of two possible scenarios:</a:t>
            </a:r>
          </a:p>
          <a:p>
            <a:pPr marL="285750" indent="-285750">
              <a:buFont typeface="Arial" panose="020B0604020202020204" pitchFamily="34" charset="0"/>
              <a:buChar char="•"/>
            </a:pPr>
            <a:r>
              <a:rPr lang="en-US" dirty="0"/>
              <a:t>1. The virus is more isolated.</a:t>
            </a:r>
          </a:p>
          <a:p>
            <a:pPr marL="285750" indent="-285750">
              <a:buFont typeface="Arial" panose="020B0604020202020204" pitchFamily="34" charset="0"/>
              <a:buChar char="•"/>
            </a:pPr>
            <a:r>
              <a:rPr lang="en-US" dirty="0"/>
              <a:t>2. The virus could still be spreading and it is early in the testing. i.e. Those tested today may get the virus tomorrow...</a:t>
            </a:r>
          </a:p>
        </p:txBody>
      </p:sp>
      <p:pic>
        <p:nvPicPr>
          <p:cNvPr id="3" name="Picture 2">
            <a:extLst>
              <a:ext uri="{FF2B5EF4-FFF2-40B4-BE49-F238E27FC236}">
                <a16:creationId xmlns:a16="http://schemas.microsoft.com/office/drawing/2014/main" id="{3A654A90-0B64-484C-8C89-6C2DE6D10A07}"/>
              </a:ext>
            </a:extLst>
          </p:cNvPr>
          <p:cNvPicPr>
            <a:picLocks noChangeAspect="1"/>
          </p:cNvPicPr>
          <p:nvPr/>
        </p:nvPicPr>
        <p:blipFill rotWithShape="1">
          <a:blip r:embed="rId3"/>
          <a:srcRect t="1788" b="4496"/>
          <a:stretch/>
        </p:blipFill>
        <p:spPr>
          <a:xfrm>
            <a:off x="1245704" y="53008"/>
            <a:ext cx="6672470" cy="4863549"/>
          </a:xfrm>
          <a:prstGeom prst="rect">
            <a:avLst/>
          </a:prstGeom>
        </p:spPr>
      </p:pic>
    </p:spTree>
    <p:extLst>
      <p:ext uri="{BB962C8B-B14F-4D97-AF65-F5344CB8AC3E}">
        <p14:creationId xmlns:p14="http://schemas.microsoft.com/office/powerpoint/2010/main" val="95472146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1754326"/>
          </a:xfrm>
          <a:prstGeom prst="rect">
            <a:avLst/>
          </a:prstGeom>
        </p:spPr>
        <p:txBody>
          <a:bodyPr wrap="square">
            <a:spAutoFit/>
          </a:bodyPr>
          <a:lstStyle/>
          <a:p>
            <a:pPr marL="285750" indent="-285750">
              <a:buFont typeface="Arial" panose="020B0604020202020204" pitchFamily="34" charset="0"/>
              <a:buChar char="•"/>
            </a:pPr>
            <a:r>
              <a:rPr lang="en-US" dirty="0"/>
              <a:t>Minnesota barely measures related to Hospitalizations, Recovered, and Deaths (HRD). A possibility that we are very early in the spread of the virus or low in numbers based on other probabilities yet to be determined.</a:t>
            </a:r>
          </a:p>
          <a:p>
            <a:pPr marL="285750" indent="-285750">
              <a:buFont typeface="Arial" panose="020B0604020202020204" pitchFamily="34" charset="0"/>
              <a:buChar char="•"/>
            </a:pPr>
            <a:r>
              <a:rPr lang="en-US" dirty="0"/>
              <a:t>Higher number of HRD is occurring on the east coast of the United States. New York, Florida, Georgia, Massachusetts, Maryland, New Jersey have more Hospitalizations and Deaths.</a:t>
            </a:r>
          </a:p>
        </p:txBody>
      </p:sp>
      <p:pic>
        <p:nvPicPr>
          <p:cNvPr id="2" name="Picture 1">
            <a:extLst>
              <a:ext uri="{FF2B5EF4-FFF2-40B4-BE49-F238E27FC236}">
                <a16:creationId xmlns:a16="http://schemas.microsoft.com/office/drawing/2014/main" id="{9B23CAFE-4D97-3348-8F09-935CBBF9A6AE}"/>
              </a:ext>
            </a:extLst>
          </p:cNvPr>
          <p:cNvPicPr>
            <a:picLocks noChangeAspect="1"/>
          </p:cNvPicPr>
          <p:nvPr/>
        </p:nvPicPr>
        <p:blipFill rotWithShape="1">
          <a:blip r:embed="rId3"/>
          <a:srcRect t="1782" b="4560"/>
          <a:stretch/>
        </p:blipFill>
        <p:spPr>
          <a:xfrm>
            <a:off x="1687286" y="92765"/>
            <a:ext cx="6694714" cy="4876800"/>
          </a:xfrm>
          <a:prstGeom prst="rect">
            <a:avLst/>
          </a:prstGeom>
        </p:spPr>
      </p:pic>
    </p:spTree>
    <p:extLst>
      <p:ext uri="{BB962C8B-B14F-4D97-AF65-F5344CB8AC3E}">
        <p14:creationId xmlns:p14="http://schemas.microsoft.com/office/powerpoint/2010/main" val="246470221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923330"/>
          </a:xfrm>
          <a:prstGeom prst="rect">
            <a:avLst/>
          </a:prstGeom>
        </p:spPr>
        <p:txBody>
          <a:bodyPr wrap="square">
            <a:spAutoFit/>
          </a:bodyPr>
          <a:lstStyle/>
          <a:p>
            <a:pPr marL="285750" indent="-285750">
              <a:buFont typeface="Arial" panose="020B0604020202020204" pitchFamily="34" charset="0"/>
              <a:buChar char="•"/>
            </a:pPr>
            <a:r>
              <a:rPr lang="en-US" dirty="0"/>
              <a:t>Zoomed in view of the map</a:t>
            </a:r>
          </a:p>
          <a:p>
            <a:pPr marL="285750" indent="-285750">
              <a:buFont typeface="Arial" panose="020B0604020202020204" pitchFamily="34" charset="0"/>
              <a:buChar char="•"/>
            </a:pPr>
            <a:r>
              <a:rPr lang="en-US" dirty="0"/>
              <a:t>Circle size proportional to positive cases</a:t>
            </a:r>
          </a:p>
          <a:p>
            <a:pPr marL="285750" indent="-285750">
              <a:buFont typeface="Arial" panose="020B0604020202020204" pitchFamily="34" charset="0"/>
              <a:buChar char="•"/>
            </a:pPr>
            <a:r>
              <a:rPr lang="en-US" dirty="0"/>
              <a:t>Deaths shaded in, scale in thousands</a:t>
            </a:r>
          </a:p>
        </p:txBody>
      </p:sp>
      <p:pic>
        <p:nvPicPr>
          <p:cNvPr id="4" name="Picture 3" descr="A screenshot of a cell phone&#10;&#10;Description automatically generated">
            <a:extLst>
              <a:ext uri="{FF2B5EF4-FFF2-40B4-BE49-F238E27FC236}">
                <a16:creationId xmlns:a16="http://schemas.microsoft.com/office/drawing/2014/main" id="{7BD453A4-D752-0648-91B4-BB3D14CF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778707" y="1887322"/>
            <a:ext cx="4787900" cy="91440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E26D3F71-9EA8-7746-B5A4-28AED08A3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9" y="92765"/>
            <a:ext cx="9775296" cy="4787900"/>
          </a:xfrm>
          <a:prstGeom prst="rect">
            <a:avLst/>
          </a:prstGeom>
        </p:spPr>
      </p:pic>
    </p:spTree>
    <p:extLst>
      <p:ext uri="{BB962C8B-B14F-4D97-AF65-F5344CB8AC3E}">
        <p14:creationId xmlns:p14="http://schemas.microsoft.com/office/powerpoint/2010/main" val="28630004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03253" y="5656516"/>
            <a:ext cx="9173269" cy="1200329"/>
          </a:xfrm>
          <a:prstGeom prst="rect">
            <a:avLst/>
          </a:prstGeom>
        </p:spPr>
        <p:txBody>
          <a:bodyPr wrap="square">
            <a:spAutoFit/>
          </a:bodyPr>
          <a:lstStyle/>
          <a:p>
            <a:pPr marL="285750" indent="-285750">
              <a:buFont typeface="Arial" panose="020B0604020202020204" pitchFamily="34" charset="0"/>
              <a:buChar char="•"/>
            </a:pPr>
            <a:r>
              <a:rPr lang="en-US" dirty="0"/>
              <a:t>Interval data since beginning of March on Testing, Positives, and Deaths</a:t>
            </a:r>
          </a:p>
          <a:p>
            <a:pPr marL="285750" indent="-285750">
              <a:buFont typeface="Arial" panose="020B0604020202020204" pitchFamily="34" charset="0"/>
              <a:buChar char="•"/>
            </a:pPr>
            <a:r>
              <a:rPr lang="en-US" dirty="0"/>
              <a:t>MN and MI appear to have Tests and Positives lines follow each other starting first week of April. </a:t>
            </a:r>
          </a:p>
          <a:p>
            <a:pPr marL="285750" indent="-285750">
              <a:buFont typeface="Arial" panose="020B0604020202020204" pitchFamily="34" charset="0"/>
              <a:buChar char="•"/>
            </a:pPr>
            <a:r>
              <a:rPr lang="en-US" dirty="0"/>
              <a:t>It's enough to warrant deeper study into whether this is to be expected or not.</a:t>
            </a:r>
          </a:p>
        </p:txBody>
      </p:sp>
      <p:pic>
        <p:nvPicPr>
          <p:cNvPr id="2" name="Picture 1">
            <a:extLst>
              <a:ext uri="{FF2B5EF4-FFF2-40B4-BE49-F238E27FC236}">
                <a16:creationId xmlns:a16="http://schemas.microsoft.com/office/drawing/2014/main" id="{F10309C9-921A-7146-87B4-D1A9CFC42C18}"/>
              </a:ext>
            </a:extLst>
          </p:cNvPr>
          <p:cNvPicPr>
            <a:picLocks noChangeAspect="1"/>
          </p:cNvPicPr>
          <p:nvPr/>
        </p:nvPicPr>
        <p:blipFill>
          <a:blip r:embed="rId3"/>
          <a:stretch>
            <a:fillRect/>
          </a:stretch>
        </p:blipFill>
        <p:spPr>
          <a:xfrm>
            <a:off x="0" y="0"/>
            <a:ext cx="3893378" cy="3238057"/>
          </a:xfrm>
          <a:prstGeom prst="rect">
            <a:avLst/>
          </a:prstGeom>
        </p:spPr>
      </p:pic>
      <p:pic>
        <p:nvPicPr>
          <p:cNvPr id="3" name="Picture 2">
            <a:extLst>
              <a:ext uri="{FF2B5EF4-FFF2-40B4-BE49-F238E27FC236}">
                <a16:creationId xmlns:a16="http://schemas.microsoft.com/office/drawing/2014/main" id="{27676BB7-B457-404C-BBAE-C696BF308E74}"/>
              </a:ext>
            </a:extLst>
          </p:cNvPr>
          <p:cNvPicPr>
            <a:picLocks noChangeAspect="1"/>
          </p:cNvPicPr>
          <p:nvPr/>
        </p:nvPicPr>
        <p:blipFill>
          <a:blip r:embed="rId4"/>
          <a:stretch>
            <a:fillRect/>
          </a:stretch>
        </p:blipFill>
        <p:spPr>
          <a:xfrm>
            <a:off x="5271602" y="0"/>
            <a:ext cx="3893377" cy="3238056"/>
          </a:xfrm>
          <a:prstGeom prst="rect">
            <a:avLst/>
          </a:prstGeom>
        </p:spPr>
      </p:pic>
      <p:pic>
        <p:nvPicPr>
          <p:cNvPr id="5" name="Picture 4">
            <a:extLst>
              <a:ext uri="{FF2B5EF4-FFF2-40B4-BE49-F238E27FC236}">
                <a16:creationId xmlns:a16="http://schemas.microsoft.com/office/drawing/2014/main" id="{FA5A8CC5-80CD-0F4B-AD53-7E4727B0463C}"/>
              </a:ext>
            </a:extLst>
          </p:cNvPr>
          <p:cNvPicPr>
            <a:picLocks noChangeAspect="1"/>
          </p:cNvPicPr>
          <p:nvPr/>
        </p:nvPicPr>
        <p:blipFill>
          <a:blip r:embed="rId5"/>
          <a:stretch>
            <a:fillRect/>
          </a:stretch>
        </p:blipFill>
        <p:spPr>
          <a:xfrm>
            <a:off x="2571518" y="2476573"/>
            <a:ext cx="4021945" cy="3232951"/>
          </a:xfrm>
          <a:prstGeom prst="rect">
            <a:avLst/>
          </a:prstGeom>
        </p:spPr>
      </p:pic>
    </p:spTree>
    <p:extLst>
      <p:ext uri="{BB962C8B-B14F-4D97-AF65-F5344CB8AC3E}">
        <p14:creationId xmlns:p14="http://schemas.microsoft.com/office/powerpoint/2010/main" val="240817830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58288955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6" name="Rectangle 5">
            <a:extLst>
              <a:ext uri="{FF2B5EF4-FFF2-40B4-BE49-F238E27FC236}">
                <a16:creationId xmlns:a16="http://schemas.microsoft.com/office/drawing/2014/main" id="{B0D565B3-E9DD-4145-8217-7B9DB9F6C749}"/>
              </a:ext>
            </a:extLst>
          </p:cNvPr>
          <p:cNvSpPr/>
          <p:nvPr/>
        </p:nvSpPr>
        <p:spPr>
          <a:xfrm>
            <a:off x="5176816" y="2085706"/>
            <a:ext cx="3879208" cy="1477328"/>
          </a:xfrm>
          <a:prstGeom prst="rect">
            <a:avLst/>
          </a:prstGeom>
        </p:spPr>
        <p:txBody>
          <a:bodyPr wrap="square">
            <a:spAutoFit/>
          </a:bodyPr>
          <a:lstStyle/>
          <a:p>
            <a:pPr marL="285750" indent="-285750">
              <a:buFont typeface="Arial" panose="020B0604020202020204" pitchFamily="34" charset="0"/>
              <a:buChar char="•"/>
            </a:pPr>
            <a:r>
              <a:rPr lang="en-US" dirty="0"/>
              <a:t>Both of these metropolitan areas were of comparable population size, thus deemed appropriate for impact analysis</a:t>
            </a:r>
          </a:p>
        </p:txBody>
      </p:sp>
      <p:pic>
        <p:nvPicPr>
          <p:cNvPr id="3" name="Picture 2">
            <a:extLst>
              <a:ext uri="{FF2B5EF4-FFF2-40B4-BE49-F238E27FC236}">
                <a16:creationId xmlns:a16="http://schemas.microsoft.com/office/drawing/2014/main" id="{A5FD20F9-5C80-6443-ACBE-AABD30FF50C1}"/>
              </a:ext>
            </a:extLst>
          </p:cNvPr>
          <p:cNvPicPr>
            <a:picLocks noChangeAspect="1"/>
          </p:cNvPicPr>
          <p:nvPr/>
        </p:nvPicPr>
        <p:blipFill>
          <a:blip r:embed="rId3"/>
          <a:stretch>
            <a:fillRect/>
          </a:stretch>
        </p:blipFill>
        <p:spPr>
          <a:xfrm>
            <a:off x="6722346" y="101989"/>
            <a:ext cx="2743200" cy="1828800"/>
          </a:xfrm>
          <a:prstGeom prst="rect">
            <a:avLst/>
          </a:prstGeom>
        </p:spPr>
      </p:pic>
      <p:sp>
        <p:nvSpPr>
          <p:cNvPr id="7" name="Rectangle 6">
            <a:extLst>
              <a:ext uri="{FF2B5EF4-FFF2-40B4-BE49-F238E27FC236}">
                <a16:creationId xmlns:a16="http://schemas.microsoft.com/office/drawing/2014/main" id="{224FBD87-B75F-5747-9FDB-0E770C6DB18C}"/>
              </a:ext>
            </a:extLst>
          </p:cNvPr>
          <p:cNvSpPr/>
          <p:nvPr/>
        </p:nvSpPr>
        <p:spPr>
          <a:xfrm>
            <a:off x="5128594" y="3529116"/>
            <a:ext cx="5930704" cy="2585323"/>
          </a:xfrm>
          <a:prstGeom prst="rect">
            <a:avLst/>
          </a:prstGeom>
        </p:spPr>
        <p:txBody>
          <a:bodyPr wrap="square">
            <a:spAutoFit/>
          </a:bodyPr>
          <a:lstStyle/>
          <a:p>
            <a:pPr marL="285750" indent="-285750">
              <a:buFont typeface="Arial" panose="020B0604020202020204" pitchFamily="34" charset="0"/>
              <a:buChar char="•"/>
            </a:pPr>
            <a:r>
              <a:rPr lang="en-US" dirty="0"/>
              <a:t>Detroit had 11 times as may confirmed positive cases than Minneapolis since the beginning of 2020. (Detroit: 14,994, MSP: 1,367)</a:t>
            </a:r>
          </a:p>
          <a:p>
            <a:pPr marL="285750" indent="-285750">
              <a:buFont typeface="Arial" panose="020B0604020202020204" pitchFamily="34" charset="0"/>
              <a:buChar char="•"/>
            </a:pPr>
            <a:r>
              <a:rPr lang="en-US" dirty="0"/>
              <a:t>Detroit has 11 times as may currently active cases as Minneapolis has as of 4/24/2020. (Detroit: 13,598, MSP: 1,230)</a:t>
            </a:r>
          </a:p>
          <a:p>
            <a:pPr marL="285750" indent="-285750">
              <a:buFont typeface="Arial" panose="020B0604020202020204" pitchFamily="34" charset="0"/>
              <a:buChar char="•"/>
            </a:pPr>
            <a:r>
              <a:rPr lang="en-US" dirty="0"/>
              <a:t>Detroit has 32 times as may deaths as Minneapolis has as of 4/24/2020. (Detroit: 1,396, MSP: 137)</a:t>
            </a:r>
          </a:p>
        </p:txBody>
      </p:sp>
      <p:pic>
        <p:nvPicPr>
          <p:cNvPr id="4" name="Picture 3">
            <a:extLst>
              <a:ext uri="{FF2B5EF4-FFF2-40B4-BE49-F238E27FC236}">
                <a16:creationId xmlns:a16="http://schemas.microsoft.com/office/drawing/2014/main" id="{748BEB8F-5902-3D48-8E37-D09FCB6BDD77}"/>
              </a:ext>
            </a:extLst>
          </p:cNvPr>
          <p:cNvPicPr>
            <a:picLocks noChangeAspect="1"/>
          </p:cNvPicPr>
          <p:nvPr/>
        </p:nvPicPr>
        <p:blipFill>
          <a:blip r:embed="rId4"/>
          <a:stretch>
            <a:fillRect/>
          </a:stretch>
        </p:blipFill>
        <p:spPr>
          <a:xfrm>
            <a:off x="-1" y="0"/>
            <a:ext cx="5075583" cy="7058233"/>
          </a:xfrm>
          <a:prstGeom prst="rect">
            <a:avLst/>
          </a:prstGeom>
        </p:spPr>
      </p:pic>
    </p:spTree>
    <p:extLst>
      <p:ext uri="{BB962C8B-B14F-4D97-AF65-F5344CB8AC3E}">
        <p14:creationId xmlns:p14="http://schemas.microsoft.com/office/powerpoint/2010/main" val="227777258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Discussion</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sz="2200" dirty="0">
                <a:solidFill>
                  <a:schemeClr val="tx1"/>
                </a:solidFill>
              </a:rPr>
              <a:t>Discuss your findings. </a:t>
            </a:r>
          </a:p>
          <a:p>
            <a:pPr>
              <a:lnSpc>
                <a:spcPct val="90000"/>
              </a:lnSpc>
            </a:pPr>
            <a:r>
              <a:rPr lang="en-US" sz="2200" dirty="0">
                <a:solidFill>
                  <a:schemeClr val="tx1"/>
                </a:solidFill>
              </a:rPr>
              <a:t>Did you find what you expected to find? If not, why not?</a:t>
            </a:r>
          </a:p>
          <a:p>
            <a:pPr>
              <a:lnSpc>
                <a:spcPct val="90000"/>
              </a:lnSpc>
            </a:pPr>
            <a:r>
              <a:rPr lang="en-US" sz="2200" dirty="0">
                <a:solidFill>
                  <a:schemeClr val="tx1"/>
                </a:solidFill>
              </a:rPr>
              <a:t>What inferences or general conclusions can you draw from your analysis?</a:t>
            </a:r>
          </a:p>
          <a:p>
            <a:endParaRPr lang="en-US" dirty="0">
              <a:solidFill>
                <a:schemeClr val="tx1"/>
              </a:solidFill>
            </a:endParaRPr>
          </a:p>
        </p:txBody>
      </p:sp>
    </p:spTree>
    <p:extLst>
      <p:ext uri="{BB962C8B-B14F-4D97-AF65-F5344CB8AC3E}">
        <p14:creationId xmlns:p14="http://schemas.microsoft.com/office/powerpoint/2010/main" val="299114039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Post mortem</a:t>
            </a:r>
          </a:p>
        </p:txBody>
      </p:sp>
      <p:sp>
        <p:nvSpPr>
          <p:cNvPr id="4" name="Content Placeholder 3">
            <a:extLst>
              <a:ext uri="{FF2B5EF4-FFF2-40B4-BE49-F238E27FC236}">
                <a16:creationId xmlns:a16="http://schemas.microsoft.com/office/drawing/2014/main" id="{30642BED-66D3-474B-AE59-8F67EE6759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983144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9F6C10-4960-7C45-907E-84785A1D11E9}"/>
              </a:ext>
            </a:extLst>
          </p:cNvPr>
          <p:cNvSpPr>
            <a:spLocks noGrp="1"/>
          </p:cNvSpPr>
          <p:nvPr>
            <p:ph type="title"/>
          </p:nvPr>
        </p:nvSpPr>
        <p:spPr>
          <a:xfrm rot="5400000">
            <a:off x="7763566" y="4105965"/>
            <a:ext cx="8534400" cy="322469"/>
          </a:xfrm>
        </p:spPr>
        <p:txBody>
          <a:bodyPr>
            <a:normAutofit fontScale="90000"/>
          </a:bodyPr>
          <a:lstStyle/>
          <a:p>
            <a:br>
              <a:rPr lang="en-US" sz="4000" dirty="0">
                <a:solidFill>
                  <a:schemeClr val="tx2"/>
                </a:solidFill>
              </a:rPr>
            </a:br>
            <a:r>
              <a:rPr lang="en-US" sz="4000" dirty="0">
                <a:solidFill>
                  <a:schemeClr val="tx2"/>
                </a:solidFill>
              </a:rPr>
              <a:t>Post mortem</a:t>
            </a:r>
          </a:p>
        </p:txBody>
      </p:sp>
      <p:sp>
        <p:nvSpPr>
          <p:cNvPr id="7" name="Content Placeholder 2">
            <a:extLst>
              <a:ext uri="{FF2B5EF4-FFF2-40B4-BE49-F238E27FC236}">
                <a16:creationId xmlns:a16="http://schemas.microsoft.com/office/drawing/2014/main" id="{9BA930AE-8FB4-5A45-ABCA-080197EE4893}"/>
              </a:ext>
            </a:extLst>
          </p:cNvPr>
          <p:cNvSpPr>
            <a:spLocks noGrp="1"/>
          </p:cNvSpPr>
          <p:nvPr>
            <p:ph idx="4294967295"/>
          </p:nvPr>
        </p:nvSpPr>
        <p:spPr>
          <a:xfrm>
            <a:off x="358346" y="389237"/>
            <a:ext cx="10243751" cy="6604687"/>
          </a:xfrm>
        </p:spPr>
        <p:txBody>
          <a:bodyPr>
            <a:normAutofit/>
          </a:bodyPr>
          <a:lstStyle/>
          <a:p>
            <a:pPr>
              <a:lnSpc>
                <a:spcPct val="90000"/>
              </a:lnSpc>
            </a:pPr>
            <a:r>
              <a:rPr lang="en-US" dirty="0">
                <a:solidFill>
                  <a:schemeClr val="tx1"/>
                </a:solidFill>
              </a:rPr>
              <a:t>Could take interpretations of visuals and dig deeper into what seem to be groupings of States.</a:t>
            </a:r>
          </a:p>
          <a:p>
            <a:pPr>
              <a:lnSpc>
                <a:spcPct val="90000"/>
              </a:lnSpc>
            </a:pPr>
            <a:r>
              <a:rPr lang="en-US" dirty="0">
                <a:solidFill>
                  <a:schemeClr val="tx1"/>
                </a:solidFill>
              </a:rPr>
              <a:t>A next phase or attempt of charting could be to do a layer of counties, and show similar gradient. Could also work on making chart interactive, with hover-over revealing data values.</a:t>
            </a:r>
          </a:p>
          <a:p>
            <a:pPr>
              <a:lnSpc>
                <a:spcPct val="90000"/>
              </a:lnSpc>
            </a:pPr>
            <a:r>
              <a:rPr lang="en-US" dirty="0">
                <a:solidFill>
                  <a:schemeClr val="tx1"/>
                </a:solidFill>
              </a:rPr>
              <a:t>Determine quantitative measure for "closeness". </a:t>
            </a:r>
          </a:p>
          <a:p>
            <a:pPr>
              <a:lnSpc>
                <a:spcPct val="90000"/>
              </a:lnSpc>
            </a:pPr>
            <a:r>
              <a:rPr lang="en-US" dirty="0">
                <a:solidFill>
                  <a:schemeClr val="tx1"/>
                </a:solidFill>
              </a:rPr>
              <a:t>Find automated way to bring in geographic area data. </a:t>
            </a:r>
          </a:p>
          <a:p>
            <a:pPr>
              <a:lnSpc>
                <a:spcPct val="90000"/>
              </a:lnSpc>
            </a:pPr>
            <a:r>
              <a:rPr lang="en-US" dirty="0">
                <a:solidFill>
                  <a:schemeClr val="tx1"/>
                </a:solidFill>
              </a:rPr>
              <a:t>Find data source for metro areas, instead of relying on county proxy.</a:t>
            </a:r>
          </a:p>
          <a:p>
            <a:pPr>
              <a:lnSpc>
                <a:spcPct val="90000"/>
              </a:lnSpc>
            </a:pPr>
            <a:r>
              <a:rPr lang="en-US" dirty="0">
                <a:solidFill>
                  <a:schemeClr val="tx1"/>
                </a:solidFill>
              </a:rPr>
              <a:t>Look at volatility closer. Could try to normalize or compress scale of tests to better see trends of positive cases and deaths.</a:t>
            </a:r>
          </a:p>
          <a:p>
            <a:pPr marL="0" indent="0">
              <a:buNone/>
            </a:pPr>
            <a:endParaRPr lang="en-US" dirty="0">
              <a:solidFill>
                <a:schemeClr val="tx1"/>
              </a:solidFill>
            </a:endParaRPr>
          </a:p>
        </p:txBody>
      </p:sp>
    </p:spTree>
    <p:extLst>
      <p:ext uri="{BB962C8B-B14F-4D97-AF65-F5344CB8AC3E}">
        <p14:creationId xmlns:p14="http://schemas.microsoft.com/office/powerpoint/2010/main" val="308871637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Questions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Open-floor Q&amp;A with the audience</a:t>
            </a:r>
          </a:p>
          <a:p>
            <a:endParaRPr lang="en-US" dirty="0">
              <a:solidFill>
                <a:schemeClr val="tx1"/>
              </a:solidFill>
            </a:endParaRPr>
          </a:p>
        </p:txBody>
      </p:sp>
    </p:spTree>
    <p:extLst>
      <p:ext uri="{BB962C8B-B14F-4D97-AF65-F5344CB8AC3E}">
        <p14:creationId xmlns:p14="http://schemas.microsoft.com/office/powerpoint/2010/main" val="288448407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2B1AF-67A6-4223-8EB0-7B0BDB025B61}"/>
              </a:ext>
            </a:extLst>
          </p:cNvPr>
          <p:cNvSpPr>
            <a:spLocks noGrp="1"/>
          </p:cNvSpPr>
          <p:nvPr>
            <p:ph type="title"/>
          </p:nvPr>
        </p:nvSpPr>
        <p:spPr>
          <a:xfrm>
            <a:off x="8378866" y="457201"/>
            <a:ext cx="3238083"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Guidelines</a:t>
            </a:r>
            <a:br>
              <a:rPr lang="en-US" sz="3400" dirty="0">
                <a:solidFill>
                  <a:schemeClr val="tx2"/>
                </a:solidFill>
                <a:latin typeface="+mn-lt"/>
              </a:rPr>
            </a:br>
            <a:r>
              <a:rPr lang="en-US" sz="1300" dirty="0">
                <a:solidFill>
                  <a:schemeClr val="tx2"/>
                </a:solidFill>
              </a:rPr>
              <a:t> -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0A265916-1F79-463E-890C-F432758D59FC}"/>
              </a:ext>
            </a:extLst>
          </p:cNvPr>
          <p:cNvSpPr>
            <a:spLocks noGrp="1"/>
          </p:cNvSpPr>
          <p:nvPr>
            <p:ph idx="1"/>
          </p:nvPr>
        </p:nvSpPr>
        <p:spPr>
          <a:xfrm>
            <a:off x="914400" y="878304"/>
            <a:ext cx="8927431" cy="5522495"/>
          </a:xfrm>
        </p:spPr>
        <p:txBody>
          <a:bodyPr>
            <a:noAutofit/>
          </a:bodyPr>
          <a:lstStyle/>
          <a:p>
            <a:pPr marL="0" indent="0">
              <a:lnSpc>
                <a:spcPct val="90000"/>
              </a:lnSpc>
              <a:buNone/>
            </a:pPr>
            <a:r>
              <a:rPr lang="en-US" sz="1000" b="1" dirty="0">
                <a:solidFill>
                  <a:schemeClr val="tx1"/>
                </a:solidFill>
              </a:rPr>
              <a:t>You are free to structure your presentations to your liking, but students tend to have success with the following format.</a:t>
            </a:r>
          </a:p>
          <a:p>
            <a:pPr>
              <a:lnSpc>
                <a:spcPct val="90000"/>
              </a:lnSpc>
            </a:pPr>
            <a:r>
              <a:rPr lang="en-US" sz="1000" b="1" dirty="0">
                <a:solidFill>
                  <a:schemeClr val="tx1"/>
                </a:solidFill>
              </a:rPr>
              <a:t>Title Slide</a:t>
            </a:r>
          </a:p>
          <a:p>
            <a:pPr lvl="1">
              <a:lnSpc>
                <a:spcPct val="90000"/>
              </a:lnSpc>
            </a:pPr>
            <a:r>
              <a:rPr lang="en-US" sz="1000" dirty="0">
                <a:solidFill>
                  <a:schemeClr val="tx1"/>
                </a:solidFill>
              </a:rPr>
              <a:t>Include the name of the Project and Group Members</a:t>
            </a:r>
          </a:p>
          <a:p>
            <a:pPr>
              <a:lnSpc>
                <a:spcPct val="90000"/>
              </a:lnSpc>
            </a:pPr>
            <a:r>
              <a:rPr lang="en-US" sz="1000" b="1" dirty="0">
                <a:solidFill>
                  <a:schemeClr val="tx1"/>
                </a:solidFill>
              </a:rPr>
              <a:t>Motivation &amp; Summary Slide</a:t>
            </a:r>
          </a:p>
          <a:p>
            <a:pPr lvl="1">
              <a:lnSpc>
                <a:spcPct val="90000"/>
              </a:lnSpc>
            </a:pPr>
            <a:r>
              <a:rPr lang="en-US" sz="1000" dirty="0">
                <a:solidFill>
                  <a:schemeClr val="tx1"/>
                </a:solidFill>
              </a:rPr>
              <a:t>Define the core message or hypothesis of your project.</a:t>
            </a:r>
          </a:p>
          <a:p>
            <a:pPr lvl="1">
              <a:lnSpc>
                <a:spcPct val="90000"/>
              </a:lnSpc>
            </a:pPr>
            <a:r>
              <a:rPr lang="en-US" sz="1000" dirty="0">
                <a:solidFill>
                  <a:schemeClr val="tx1"/>
                </a:solidFill>
              </a:rPr>
              <a:t>Describe the questions you asked, and </a:t>
            </a:r>
            <a:r>
              <a:rPr lang="en-US" sz="1000" i="1" dirty="0">
                <a:solidFill>
                  <a:schemeClr val="tx1"/>
                </a:solidFill>
              </a:rPr>
              <a:t>why</a:t>
            </a:r>
            <a:r>
              <a:rPr lang="en-US" sz="1000" dirty="0">
                <a:solidFill>
                  <a:schemeClr val="tx1"/>
                </a:solidFill>
              </a:rPr>
              <a:t> you asked them</a:t>
            </a:r>
          </a:p>
          <a:p>
            <a:pPr lvl="1">
              <a:lnSpc>
                <a:spcPct val="90000"/>
              </a:lnSpc>
            </a:pPr>
            <a:r>
              <a:rPr lang="en-US" sz="1000" dirty="0">
                <a:solidFill>
                  <a:schemeClr val="tx1"/>
                </a:solidFill>
              </a:rPr>
              <a:t>Describe whether you were able to answer these questions to your satisfaction, and briefly summarize your findings</a:t>
            </a:r>
          </a:p>
          <a:p>
            <a:pPr>
              <a:lnSpc>
                <a:spcPct val="90000"/>
              </a:lnSpc>
            </a:pPr>
            <a:r>
              <a:rPr lang="en-US" sz="1000" b="1" dirty="0">
                <a:solidFill>
                  <a:schemeClr val="tx1"/>
                </a:solidFill>
              </a:rPr>
              <a:t>Questions &amp; Data</a:t>
            </a:r>
          </a:p>
          <a:p>
            <a:pPr lvl="1">
              <a:lnSpc>
                <a:spcPct val="90000"/>
              </a:lnSpc>
            </a:pPr>
            <a:r>
              <a:rPr lang="en-US" sz="1000" dirty="0">
                <a:solidFill>
                  <a:schemeClr val="tx1"/>
                </a:solidFill>
              </a:rPr>
              <a:t>Elaborate on the questions you asked, describing what kinds of data you needed to answer them, and where you found it</a:t>
            </a:r>
          </a:p>
          <a:p>
            <a:pPr>
              <a:lnSpc>
                <a:spcPct val="90000"/>
              </a:lnSpc>
            </a:pPr>
            <a:r>
              <a:rPr lang="en-US" sz="1000" b="1" dirty="0">
                <a:solidFill>
                  <a:schemeClr val="tx1"/>
                </a:solidFill>
              </a:rPr>
              <a:t>Data Cleanup &amp; Exploration</a:t>
            </a:r>
          </a:p>
          <a:p>
            <a:pPr lvl="1">
              <a:lnSpc>
                <a:spcPct val="90000"/>
              </a:lnSpc>
            </a:pPr>
            <a:r>
              <a:rPr lang="en-US" sz="1000" dirty="0">
                <a:solidFill>
                  <a:schemeClr val="tx1"/>
                </a:solidFill>
              </a:rPr>
              <a:t>Describe the exploration and cleanup process</a:t>
            </a:r>
          </a:p>
          <a:p>
            <a:pPr lvl="1">
              <a:lnSpc>
                <a:spcPct val="90000"/>
              </a:lnSpc>
            </a:pPr>
            <a:r>
              <a:rPr lang="en-US" sz="1000" dirty="0">
                <a:solidFill>
                  <a:schemeClr val="tx1"/>
                </a:solidFill>
              </a:rPr>
              <a:t>Discuss insights you had while exploring the data that you didn't anticipate</a:t>
            </a:r>
          </a:p>
          <a:p>
            <a:pPr lvl="1">
              <a:lnSpc>
                <a:spcPct val="90000"/>
              </a:lnSpc>
            </a:pPr>
            <a:r>
              <a:rPr lang="en-US" sz="1000" dirty="0">
                <a:solidFill>
                  <a:schemeClr val="tx1"/>
                </a:solidFill>
              </a:rPr>
              <a:t>Discuss any problems that arose after exploring the data, and how you resolved them</a:t>
            </a:r>
          </a:p>
          <a:p>
            <a:pPr lvl="1">
              <a:lnSpc>
                <a:spcPct val="90000"/>
              </a:lnSpc>
            </a:pPr>
            <a:r>
              <a:rPr lang="en-US" sz="1000" dirty="0">
                <a:solidFill>
                  <a:schemeClr val="tx1"/>
                </a:solidFill>
              </a:rPr>
              <a:t>Present and discuss interesting figures developed during exploration,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Data Analysis</a:t>
            </a:r>
          </a:p>
          <a:p>
            <a:pPr lvl="1">
              <a:lnSpc>
                <a:spcPct val="90000"/>
              </a:lnSpc>
            </a:pPr>
            <a:r>
              <a:rPr lang="en-US" sz="1000" dirty="0">
                <a:solidFill>
                  <a:schemeClr val="tx1"/>
                </a:solidFill>
              </a:rPr>
              <a:t>Discuss the steps you took to analyze the data and answer each question you asked in your proposal</a:t>
            </a:r>
          </a:p>
          <a:p>
            <a:pPr lvl="1">
              <a:lnSpc>
                <a:spcPct val="90000"/>
              </a:lnSpc>
            </a:pPr>
            <a:r>
              <a:rPr lang="en-US" sz="1000" dirty="0">
                <a:solidFill>
                  <a:schemeClr val="tx1"/>
                </a:solidFill>
              </a:rPr>
              <a:t>Present and discuss interesting figures developed during analysis,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Discussion</a:t>
            </a:r>
          </a:p>
          <a:p>
            <a:pPr lvl="1">
              <a:lnSpc>
                <a:spcPct val="90000"/>
              </a:lnSpc>
            </a:pPr>
            <a:r>
              <a:rPr lang="en-US" sz="1000" dirty="0">
                <a:solidFill>
                  <a:schemeClr val="tx1"/>
                </a:solidFill>
              </a:rPr>
              <a:t>Discuss your findings. Did you find what you expected to find? If not, why not? What inferences or general conclusions can you draw from your analysis?</a:t>
            </a:r>
          </a:p>
          <a:p>
            <a:pPr>
              <a:lnSpc>
                <a:spcPct val="90000"/>
              </a:lnSpc>
            </a:pPr>
            <a:r>
              <a:rPr lang="en-US" sz="1000" b="1" dirty="0">
                <a:solidFill>
                  <a:schemeClr val="tx1"/>
                </a:solidFill>
              </a:rPr>
              <a:t>Post Mortem</a:t>
            </a:r>
          </a:p>
          <a:p>
            <a:pPr lvl="1">
              <a:lnSpc>
                <a:spcPct val="90000"/>
              </a:lnSpc>
            </a:pPr>
            <a:r>
              <a:rPr lang="en-US" sz="1000" dirty="0">
                <a:solidFill>
                  <a:schemeClr val="tx1"/>
                </a:solidFill>
              </a:rPr>
              <a:t>Discuss any difficulties that arose, and how you dealt with them</a:t>
            </a:r>
          </a:p>
          <a:p>
            <a:pPr lvl="1">
              <a:lnSpc>
                <a:spcPct val="90000"/>
              </a:lnSpc>
            </a:pPr>
            <a:r>
              <a:rPr lang="en-US" sz="1000" dirty="0">
                <a:solidFill>
                  <a:schemeClr val="tx1"/>
                </a:solidFill>
              </a:rPr>
              <a:t>Discuss any additional questions that came up, but which you didn't have time to answer: </a:t>
            </a:r>
          </a:p>
          <a:p>
            <a:pPr lvl="1">
              <a:lnSpc>
                <a:spcPct val="90000"/>
              </a:lnSpc>
            </a:pPr>
            <a:r>
              <a:rPr lang="en-US" sz="1000" dirty="0">
                <a:solidFill>
                  <a:schemeClr val="tx1"/>
                </a:solidFill>
              </a:rPr>
              <a:t>What would you research next, if you had two more weeks?</a:t>
            </a:r>
          </a:p>
          <a:p>
            <a:pPr>
              <a:lnSpc>
                <a:spcPct val="90000"/>
              </a:lnSpc>
            </a:pPr>
            <a:r>
              <a:rPr lang="en-US" sz="1000" b="1" dirty="0">
                <a:solidFill>
                  <a:schemeClr val="tx1"/>
                </a:solidFill>
              </a:rPr>
              <a:t>Questions</a:t>
            </a:r>
          </a:p>
          <a:p>
            <a:pPr lvl="1">
              <a:lnSpc>
                <a:spcPct val="90000"/>
              </a:lnSpc>
            </a:pPr>
            <a:r>
              <a:rPr lang="en-US" sz="1000" dirty="0">
                <a:solidFill>
                  <a:schemeClr val="tx1"/>
                </a:solidFill>
              </a:rPr>
              <a:t>Open-floor Q&amp;A with the audience</a:t>
            </a:r>
          </a:p>
          <a:p>
            <a:pPr marL="0" indent="0">
              <a:lnSpc>
                <a:spcPct val="90000"/>
              </a:lnSpc>
              <a:buNone/>
            </a:pPr>
            <a:endParaRPr lang="en-US" sz="1000" dirty="0">
              <a:solidFill>
                <a:schemeClr val="tx1"/>
              </a:solidFill>
            </a:endParaRPr>
          </a:p>
        </p:txBody>
      </p:sp>
    </p:spTree>
    <p:extLst>
      <p:ext uri="{BB962C8B-B14F-4D97-AF65-F5344CB8AC3E}">
        <p14:creationId xmlns:p14="http://schemas.microsoft.com/office/powerpoint/2010/main" val="126013112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Picture 4" descr="A close up of a sign&#10;&#10;Description automatically generated">
            <a:extLst>
              <a:ext uri="{FF2B5EF4-FFF2-40B4-BE49-F238E27FC236}">
                <a16:creationId xmlns:a16="http://schemas.microsoft.com/office/drawing/2014/main" id="{C77F4D60-D488-45BD-873E-6B8B40E9E779}"/>
              </a:ext>
            </a:extLst>
          </p:cNvPr>
          <p:cNvPicPr>
            <a:picLocks noChangeAspect="1"/>
          </p:cNvPicPr>
          <p:nvPr/>
        </p:nvPicPr>
        <p:blipFill rotWithShape="1">
          <a:blip r:embed="rId3">
            <a:extLst>
              <a:ext uri="{28A0092B-C50C-407E-A947-70E740481C1C}">
                <a14:useLocalDpi xmlns:a14="http://schemas.microsoft.com/office/drawing/2010/main" val="0"/>
              </a:ext>
            </a:extLst>
          </a:blip>
          <a:srcRect l="444"/>
          <a:stretch/>
        </p:blipFill>
        <p:spPr>
          <a:xfrm>
            <a:off x="-14820" y="10"/>
            <a:ext cx="12191980" cy="6857990"/>
          </a:xfrm>
          <a:prstGeom prst="rect">
            <a:avLst/>
          </a:prstGeom>
        </p:spPr>
      </p:pic>
      <p:sp>
        <p:nvSpPr>
          <p:cNvPr id="2" name="Rectangle 1">
            <a:extLst>
              <a:ext uri="{FF2B5EF4-FFF2-40B4-BE49-F238E27FC236}">
                <a16:creationId xmlns:a16="http://schemas.microsoft.com/office/drawing/2014/main" id="{481D4C9A-DC3B-BA47-A567-8D553831A608}"/>
              </a:ext>
            </a:extLst>
          </p:cNvPr>
          <p:cNvSpPr/>
          <p:nvPr/>
        </p:nvSpPr>
        <p:spPr>
          <a:xfrm>
            <a:off x="608733" y="5282504"/>
            <a:ext cx="11155680" cy="1135696"/>
          </a:xfrm>
          <a:prstGeom prst="rect">
            <a:avLst/>
          </a:prstGeom>
          <a:noFill/>
        </p:spPr>
        <p:txBody>
          <a:bodyPr wrap="square" lIns="91440" tIns="45720" rIns="91440" bIns="45720">
            <a:spAutoFit/>
          </a:bodyPr>
          <a:lstStyle/>
          <a:p>
            <a:pPr algn="ctr"/>
            <a:r>
              <a:rPr lang="en-US" sz="6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WASH YOUR HANDS ]</a:t>
            </a:r>
          </a:p>
        </p:txBody>
      </p:sp>
    </p:spTree>
    <p:extLst>
      <p:ext uri="{BB962C8B-B14F-4D97-AF65-F5344CB8AC3E}">
        <p14:creationId xmlns:p14="http://schemas.microsoft.com/office/powerpoint/2010/main" val="164574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5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25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descr="A picture containing cup, table, sitting, food&#10;&#10;Description automatically generated">
            <a:extLst>
              <a:ext uri="{FF2B5EF4-FFF2-40B4-BE49-F238E27FC236}">
                <a16:creationId xmlns:a16="http://schemas.microsoft.com/office/drawing/2014/main" id="{8B7FF38B-AA68-48D4-8CD3-722CBEA9FC40}"/>
              </a:ext>
            </a:extLst>
          </p:cNvPr>
          <p:cNvPicPr>
            <a:picLocks noChangeAspect="1"/>
          </p:cNvPicPr>
          <p:nvPr/>
        </p:nvPicPr>
        <p:blipFill rotWithShape="1">
          <a:blip r:embed="rId3">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Tree>
    <p:extLst>
      <p:ext uri="{BB962C8B-B14F-4D97-AF65-F5344CB8AC3E}">
        <p14:creationId xmlns:p14="http://schemas.microsoft.com/office/powerpoint/2010/main" val="15745438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F3D8F9-83C0-4881-83F3-0B254C1239D2}"/>
              </a:ext>
            </a:extLst>
          </p:cNvPr>
          <p:cNvSpPr>
            <a:spLocks noGrp="1"/>
          </p:cNvSpPr>
          <p:nvPr>
            <p:ph type="title"/>
          </p:nvPr>
        </p:nvSpPr>
        <p:spPr>
          <a:xfrm>
            <a:off x="684212" y="4487332"/>
            <a:ext cx="8534400" cy="1507067"/>
          </a:xfrm>
        </p:spPr>
        <p:txBody>
          <a:bodyPr vert="horz" lIns="91440" tIns="45720" rIns="91440" bIns="45720" rtlCol="0">
            <a:normAutofit fontScale="90000"/>
          </a:bodyPr>
          <a:lstStyle/>
          <a:p>
            <a:br>
              <a:rPr lang="en-US" sz="4000" dirty="0">
                <a:solidFill>
                  <a:schemeClr val="tx2"/>
                </a:solidFill>
              </a:rPr>
            </a:br>
            <a:br>
              <a:rPr lang="en-US" sz="4000" dirty="0">
                <a:solidFill>
                  <a:schemeClr val="tx2"/>
                </a:solidFill>
              </a:rPr>
            </a:br>
            <a:r>
              <a:rPr lang="en-US" sz="5300" b="1" dirty="0">
                <a:solidFill>
                  <a:schemeClr val="tx2"/>
                </a:solidFill>
              </a:rPr>
              <a:t>MINNESOTA COVID-19</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2E571D2-26C7-4B3E-9226-A73BEFF5549E}"/>
              </a:ext>
            </a:extLst>
          </p:cNvPr>
          <p:cNvSpPr>
            <a:spLocks noGrp="1"/>
          </p:cNvSpPr>
          <p:nvPr>
            <p:ph idx="1"/>
          </p:nvPr>
        </p:nvSpPr>
        <p:spPr>
          <a:xfrm>
            <a:off x="684212" y="685800"/>
            <a:ext cx="8534400" cy="3615267"/>
          </a:xfrm>
        </p:spPr>
        <p:txBody>
          <a:bodyPr vert="horz" lIns="91440" tIns="45720" rIns="91440" bIns="45720" rtlCol="0">
            <a:normAutofit/>
          </a:bodyPr>
          <a:lstStyle/>
          <a:p>
            <a:pPr marL="0" indent="0">
              <a:buNone/>
            </a:pPr>
            <a:r>
              <a:rPr lang="en-US" sz="2800" dirty="0">
                <a:solidFill>
                  <a:schemeClr val="tx2"/>
                </a:solidFill>
              </a:rPr>
              <a:t>Group 6</a:t>
            </a:r>
          </a:p>
          <a:p>
            <a:r>
              <a:rPr lang="en-US" sz="2400" dirty="0">
                <a:solidFill>
                  <a:schemeClr val="tx1"/>
                </a:solidFill>
              </a:rPr>
              <a:t>Philip Hill</a:t>
            </a:r>
          </a:p>
          <a:p>
            <a:r>
              <a:rPr lang="en-US" sz="2400" dirty="0">
                <a:solidFill>
                  <a:schemeClr val="tx1"/>
                </a:solidFill>
              </a:rPr>
              <a:t>Ian Mac Moore</a:t>
            </a:r>
          </a:p>
          <a:p>
            <a:r>
              <a:rPr lang="en-US" sz="2400" dirty="0">
                <a:solidFill>
                  <a:schemeClr val="tx1"/>
                </a:solidFill>
              </a:rPr>
              <a:t>Rob Gauer</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45102098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2EDD1-5DA8-4FBA-B677-3209D104850E}"/>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Motivation &amp; Thesis</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4809838-7AA7-44F4-8642-8250A1B8FDEC}"/>
              </a:ext>
            </a:extLst>
          </p:cNvPr>
          <p:cNvSpPr>
            <a:spLocks noGrp="1"/>
          </p:cNvSpPr>
          <p:nvPr>
            <p:ph idx="1"/>
          </p:nvPr>
        </p:nvSpPr>
        <p:spPr>
          <a:xfrm>
            <a:off x="684211" y="685800"/>
            <a:ext cx="10710620" cy="4603652"/>
          </a:xfrm>
        </p:spPr>
        <p:txBody>
          <a:bodyPr>
            <a:normAutofit/>
          </a:bodyPr>
          <a:lstStyle/>
          <a:p>
            <a:pPr marL="0" indent="0">
              <a:buNone/>
            </a:pPr>
            <a:r>
              <a:rPr lang="en-US" sz="2400" dirty="0">
                <a:solidFill>
                  <a:schemeClr val="tx1"/>
                </a:solidFill>
              </a:rPr>
              <a:t>We are concerned about the current state of the global pandemic and seek to better understand what’s being reported and trends, especially in Minnesota. </a:t>
            </a:r>
          </a:p>
          <a:p>
            <a:pPr marL="0" indent="0">
              <a:buNone/>
            </a:pPr>
            <a:r>
              <a:rPr lang="en-US" sz="2400" dirty="0">
                <a:solidFill>
                  <a:schemeClr val="tx1"/>
                </a:solidFill>
              </a:rPr>
              <a:t>We asked whether testing necessarily increases number of positive cases, and how Minnesota compares to the rest of country?</a:t>
            </a:r>
          </a:p>
          <a:p>
            <a:pPr marL="0" indent="0">
              <a:buNone/>
            </a:pPr>
            <a:r>
              <a:rPr lang="en-US" sz="2400" dirty="0">
                <a:solidFill>
                  <a:schemeClr val="tx1"/>
                </a:solidFill>
              </a:rPr>
              <a:t>We learned that for its population, the number of total confirmed cases in Minnesota is comparatively low, but average in total number. Testing and positive cases seems to track but were unable to draw any strong correlation.</a:t>
            </a:r>
          </a:p>
          <a:p>
            <a:pPr marL="0" indent="0">
              <a:buNone/>
            </a:pPr>
            <a:endParaRPr lang="en-US" sz="2400" dirty="0">
              <a:solidFill>
                <a:schemeClr val="tx1"/>
              </a:solidFill>
            </a:endParaRPr>
          </a:p>
        </p:txBody>
      </p:sp>
    </p:spTree>
    <p:extLst>
      <p:ext uri="{BB962C8B-B14F-4D97-AF65-F5344CB8AC3E}">
        <p14:creationId xmlns:p14="http://schemas.microsoft.com/office/powerpoint/2010/main" val="277688481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B0037-E79D-4C66-A651-C1EFFD2FD7E1}"/>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Questions &amp; Data</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6859EAC-9974-44DB-99A8-2521CA259673}"/>
              </a:ext>
            </a:extLst>
          </p:cNvPr>
          <p:cNvSpPr>
            <a:spLocks noGrp="1"/>
          </p:cNvSpPr>
          <p:nvPr>
            <p:ph idx="1"/>
          </p:nvPr>
        </p:nvSpPr>
        <p:spPr>
          <a:xfrm>
            <a:off x="684212" y="685800"/>
            <a:ext cx="8534400" cy="3615267"/>
          </a:xfrm>
        </p:spPr>
        <p:txBody>
          <a:bodyPr>
            <a:normAutofit/>
          </a:bodyPr>
          <a:lstStyle/>
          <a:p>
            <a:pPr marL="0" indent="0">
              <a:buNone/>
            </a:pPr>
            <a:endParaRPr lang="en-US" dirty="0">
              <a:solidFill>
                <a:schemeClr val="tx1"/>
              </a:solidFill>
            </a:endParaRPr>
          </a:p>
          <a:p>
            <a:pPr marL="0" indent="0">
              <a:buNone/>
            </a:pPr>
            <a:r>
              <a:rPr lang="en-US" dirty="0">
                <a:solidFill>
                  <a:schemeClr val="tx1"/>
                </a:solidFill>
              </a:rPr>
              <a:t>We analyzed the impact that the COVID-19 pandemic has had on the Minnesota relative to overall testing, confirmed cases, hospitalizations and death rates by comparing</a:t>
            </a:r>
          </a:p>
          <a:p>
            <a:r>
              <a:rPr lang="en-US" dirty="0">
                <a:solidFill>
                  <a:schemeClr val="tx1"/>
                </a:solidFill>
              </a:rPr>
              <a:t>1) Impact Nationally</a:t>
            </a:r>
          </a:p>
          <a:p>
            <a:r>
              <a:rPr lang="en-US" dirty="0">
                <a:solidFill>
                  <a:schemeClr val="tx1"/>
                </a:solidFill>
              </a:rPr>
              <a:t>2) Impact on Minnesota vs. Colorado and the National average.</a:t>
            </a:r>
          </a:p>
          <a:p>
            <a:r>
              <a:rPr lang="en-US" dirty="0">
                <a:solidFill>
                  <a:schemeClr val="tx1"/>
                </a:solidFill>
              </a:rPr>
              <a:t>4) Impact on Minneapolis/St. Paul MN. vs. Detroit MI</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99719003"/>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2" name="Picture 21" descr="A picture containing food, man&#10;&#10;Description automatically generated">
            <a:extLst>
              <a:ext uri="{FF2B5EF4-FFF2-40B4-BE49-F238E27FC236}">
                <a16:creationId xmlns:a16="http://schemas.microsoft.com/office/drawing/2014/main" id="{60E5BA88-ECFB-9E4E-A824-199C5ABFF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22795">
            <a:off x="5988644" y="164666"/>
            <a:ext cx="8108149" cy="4493266"/>
          </a:xfrm>
          <a:prstGeom prst="rect">
            <a:avLst/>
          </a:prstGeom>
        </p:spPr>
      </p:pic>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5618479"/>
            <a:ext cx="8534400" cy="1507067"/>
          </a:xfrm>
        </p:spPr>
        <p:txBody>
          <a:bodyPr>
            <a:normAutofit/>
          </a:bodyPr>
          <a:lstStyle/>
          <a:p>
            <a:r>
              <a:rPr lang="en-US" sz="4000" dirty="0">
                <a:solidFill>
                  <a:schemeClr val="tx2"/>
                </a:solidFill>
              </a:rPr>
              <a:t>Questions &amp; Data</a:t>
            </a:r>
          </a:p>
        </p:txBody>
      </p:sp>
      <p:sp>
        <p:nvSpPr>
          <p:cNvPr id="18" name="Content Placeholder 2">
            <a:extLst>
              <a:ext uri="{FF2B5EF4-FFF2-40B4-BE49-F238E27FC236}">
                <a16:creationId xmlns:a16="http://schemas.microsoft.com/office/drawing/2014/main" id="{AF7DB96C-F985-FB49-B77A-6686F1107F4B}"/>
              </a:ext>
            </a:extLst>
          </p:cNvPr>
          <p:cNvSpPr txBox="1">
            <a:spLocks/>
          </p:cNvSpPr>
          <p:nvPr/>
        </p:nvSpPr>
        <p:spPr>
          <a:xfrm>
            <a:off x="684212" y="258690"/>
            <a:ext cx="6869527" cy="62216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marL="0" indent="0">
              <a:buFont typeface="Wingdings 3" panose="05040102010807070707" pitchFamily="18" charset="2"/>
              <a:buNone/>
            </a:pPr>
            <a:endParaRPr lang="en-US" dirty="0">
              <a:solidFill>
                <a:schemeClr val="tx1"/>
              </a:solidFill>
            </a:endParaRPr>
          </a:p>
          <a:p>
            <a:r>
              <a:rPr lang="en-US" dirty="0">
                <a:solidFill>
                  <a:schemeClr val="tx1"/>
                </a:solidFill>
              </a:rPr>
              <a:t>Needed accurate, current, and ideally API accessible data on COVID-19</a:t>
            </a:r>
          </a:p>
          <a:p>
            <a:pPr lvl="1"/>
            <a:r>
              <a:rPr lang="en-US" dirty="0">
                <a:solidFill>
                  <a:schemeClr val="tx1"/>
                </a:solidFill>
              </a:rPr>
              <a:t>Led to </a:t>
            </a:r>
            <a:r>
              <a:rPr lang="en-US" dirty="0" err="1">
                <a:solidFill>
                  <a:schemeClr val="tx1"/>
                </a:solidFill>
              </a:rPr>
              <a:t>covidtracking.com</a:t>
            </a:r>
            <a:endParaRPr lang="en-US" dirty="0">
              <a:solidFill>
                <a:schemeClr val="tx1"/>
              </a:solidFill>
            </a:endParaRPr>
          </a:p>
          <a:p>
            <a:r>
              <a:rPr lang="en-US" dirty="0">
                <a:solidFill>
                  <a:schemeClr val="tx1"/>
                </a:solidFill>
              </a:rPr>
              <a:t>Further didn’t know what State or cities to compare with, but knew we wanted to base on population</a:t>
            </a:r>
          </a:p>
          <a:p>
            <a:pPr lvl="1"/>
            <a:r>
              <a:rPr lang="en-US" dirty="0">
                <a:solidFill>
                  <a:schemeClr val="tx1"/>
                </a:solidFill>
              </a:rPr>
              <a:t>The de facto source for population data is the US Census</a:t>
            </a:r>
          </a:p>
          <a:p>
            <a:r>
              <a:rPr lang="en-US" dirty="0">
                <a:solidFill>
                  <a:schemeClr val="tx1"/>
                </a:solidFill>
              </a:rPr>
              <a:t>The city comparison caused a wrinkle because COVID-19 data was available only to the county level</a:t>
            </a:r>
          </a:p>
          <a:p>
            <a:pPr lvl="1"/>
            <a:r>
              <a:rPr lang="en-US" dirty="0">
                <a:solidFill>
                  <a:schemeClr val="tx1"/>
                </a:solidFill>
              </a:rPr>
              <a:t>Used county Census data and used that population size as proxy for “metro area”</a:t>
            </a:r>
          </a:p>
          <a:p>
            <a:pPr lvl="1"/>
            <a:r>
              <a:rPr lang="en-US" dirty="0">
                <a:solidFill>
                  <a:schemeClr val="tx1"/>
                </a:solidFill>
              </a:rPr>
              <a:t>Ended up with more analysis at State level because of available data.</a:t>
            </a:r>
          </a:p>
          <a:p>
            <a:endParaRPr lang="en-US" dirty="0">
              <a:solidFill>
                <a:schemeClr val="tx1"/>
              </a:solidFill>
            </a:endParaRPr>
          </a:p>
        </p:txBody>
      </p:sp>
    </p:spTree>
    <p:extLst>
      <p:ext uri="{BB962C8B-B14F-4D97-AF65-F5344CB8AC3E}">
        <p14:creationId xmlns:p14="http://schemas.microsoft.com/office/powerpoint/2010/main" val="414434808"/>
      </p:ext>
    </p:extLst>
  </p:cSld>
  <p:clrMapOvr>
    <a:overrideClrMapping bg1="lt1" tx1="dk1" bg2="lt2" tx2="dk2" accent1="accent1" accent2="accent2" accent3="accent3" accent4="accent4" accent5="accent5" accent6="accent6" hlink="hlink" folHlink="folHlink"/>
  </p:clrMapOvr>
  <p:transition spd="slow">
    <p:cover/>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2676</Words>
  <Application>Microsoft Office PowerPoint</Application>
  <PresentationFormat>Widescreen</PresentationFormat>
  <Paragraphs>261</Paragraphs>
  <Slides>31</Slides>
  <Notes>29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Slice</vt:lpstr>
      <vt:lpstr> Technical Requirements - delete slide when complete -  </vt:lpstr>
      <vt:lpstr> Presentation Requirements - delete slide when complete - </vt:lpstr>
      <vt:lpstr> Presentation Guidelines  - delete slide when complete -  </vt:lpstr>
      <vt:lpstr>PowerPoint Presentation</vt:lpstr>
      <vt:lpstr>PowerPoint Presentation</vt:lpstr>
      <vt:lpstr>  MINNESOTA COVID-19 </vt:lpstr>
      <vt:lpstr>  Motivation &amp; Thesis </vt:lpstr>
      <vt:lpstr>  Questions &amp; Data </vt:lpstr>
      <vt:lpstr>Questions &amp; Data</vt:lpstr>
      <vt:lpstr> Data cleanup &amp; exploration</vt:lpstr>
      <vt:lpstr> Data Analysis</vt:lpstr>
      <vt:lpstr>Impact nationally</vt:lpstr>
      <vt:lpstr>Impact nationally</vt:lpstr>
      <vt:lpstr>PowerPoint Presentation</vt:lpstr>
      <vt:lpstr>Impact mn vs co vs nat’l avg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msp vs detroit</vt:lpstr>
      <vt:lpstr>PowerPoint Presentation</vt:lpstr>
      <vt:lpstr> Discussion</vt:lpstr>
      <vt:lpstr> Post mortem</vt:lpstr>
      <vt:lpstr> Post mortem</vt:lpstr>
      <vt:lpstr>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Technical Requirements - delete slide when complete -  </dc:title>
  <dc:creator>Ian Mac Moore</dc:creator>
  <cp:lastModifiedBy>Philip Hill</cp:lastModifiedBy>
  <cp:revision>12</cp:revision>
  <dcterms:created xsi:type="dcterms:W3CDTF">2020-04-25T05:16:29Z</dcterms:created>
  <dcterms:modified xsi:type="dcterms:W3CDTF">2020-04-25T13:56:59Z</dcterms:modified>
</cp:coreProperties>
</file>